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51"/>
  </p:notesMasterIdLst>
  <p:sldIdLst>
    <p:sldId id="256" r:id="rId2"/>
    <p:sldId id="257" r:id="rId3"/>
    <p:sldId id="258" r:id="rId4"/>
    <p:sldId id="304" r:id="rId5"/>
    <p:sldId id="259" r:id="rId6"/>
    <p:sldId id="301" r:id="rId7"/>
    <p:sldId id="260" r:id="rId8"/>
    <p:sldId id="288" r:id="rId9"/>
    <p:sldId id="302" r:id="rId10"/>
    <p:sldId id="262" r:id="rId11"/>
    <p:sldId id="264" r:id="rId12"/>
    <p:sldId id="263" r:id="rId13"/>
    <p:sldId id="265" r:id="rId14"/>
    <p:sldId id="303" r:id="rId15"/>
    <p:sldId id="266" r:id="rId16"/>
    <p:sldId id="267" r:id="rId17"/>
    <p:sldId id="268" r:id="rId18"/>
    <p:sldId id="283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80" r:id="rId27"/>
    <p:sldId id="281" r:id="rId28"/>
    <p:sldId id="282" r:id="rId29"/>
    <p:sldId id="276" r:id="rId30"/>
    <p:sldId id="277" r:id="rId31"/>
    <p:sldId id="297" r:id="rId32"/>
    <p:sldId id="278" r:id="rId33"/>
    <p:sldId id="298" r:id="rId34"/>
    <p:sldId id="284" r:id="rId35"/>
    <p:sldId id="285" r:id="rId36"/>
    <p:sldId id="287" r:id="rId37"/>
    <p:sldId id="300" r:id="rId38"/>
    <p:sldId id="290" r:id="rId39"/>
    <p:sldId id="307" r:id="rId40"/>
    <p:sldId id="308" r:id="rId41"/>
    <p:sldId id="309" r:id="rId42"/>
    <p:sldId id="310" r:id="rId43"/>
    <p:sldId id="293" r:id="rId44"/>
    <p:sldId id="292" r:id="rId45"/>
    <p:sldId id="289" r:id="rId46"/>
    <p:sldId id="294" r:id="rId47"/>
    <p:sldId id="295" r:id="rId48"/>
    <p:sldId id="296" r:id="rId49"/>
    <p:sldId id="299" r:id="rId50"/>
  </p:sldIdLst>
  <p:sldSz cx="9144000" cy="6858000" type="screen4x3"/>
  <p:notesSz cx="6858000" cy="9144000"/>
  <p:embeddedFontLst>
    <p:embeddedFont>
      <p:font typeface="Arial Rounded MT Bold" panose="020F0704030504030204" pitchFamily="34" charset="0"/>
      <p:regular r:id="rId52"/>
    </p:embeddedFont>
    <p:embeddedFont>
      <p:font typeface="Nunito" panose="020B0604020202020204" charset="0"/>
      <p:regular r:id="rId53"/>
      <p:bold r:id="rId54"/>
      <p:italic r:id="rId55"/>
      <p:boldItalic r:id="rId56"/>
    </p:embeddedFont>
    <p:embeddedFont>
      <p:font typeface="Calibri" panose="020F0502020204030204" pitchFamily="34" charset="0"/>
      <p:regular r:id="rId57"/>
      <p:bold r:id="rId58"/>
      <p:italic r:id="rId59"/>
      <p:boldItalic r:id="rId6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1704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font" Target="fonts/font4.fntdata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font" Target="fonts/font3.fntdata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2.fntdata"/><Relationship Id="rId58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6.fntdata"/><Relationship Id="rId61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1.fntdata"/><Relationship Id="rId60" Type="http://schemas.openxmlformats.org/officeDocument/2006/relationships/font" Target="fonts/font9.fntdata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5.fntdata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8.fntdata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9-02-15T09:54:19.499" idx="1">
    <p:pos x="6000" y="0"/>
    <p:text>-Tamara FRANCIS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4" name="Google Shape;8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1" name="Google Shape;14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7" name="Google Shape;14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/>
              <a:t>Explain CR</a:t>
            </a:r>
            <a:endParaRPr/>
          </a:p>
        </p:txBody>
      </p:sp>
      <p:sp>
        <p:nvSpPr>
          <p:cNvPr id="153" name="Google Shape;15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GB"/>
              <a:t> 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1" name="Google Shape;171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GB"/>
              <a:t>NFC – go to settings, type nfc into search field, make sure it’s activated</a:t>
            </a:r>
            <a:endParaRPr/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GB"/>
              <a:t>Go to Google play store – type EU E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7" name="Google Shape;177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GB"/>
              <a:t>If not working – send passport by post</a:t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8" name="Google Shape;198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GB"/>
              <a:t>If not working – send passport by post</a:t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/>
              <a:t>*see advice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/>
              <a:t>**Get refund</a:t>
            </a:r>
            <a:endParaRPr/>
          </a:p>
        </p:txBody>
      </p:sp>
      <p:sp>
        <p:nvSpPr>
          <p:cNvPr id="205" name="Google Shape;205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/>
              <a:t>*see advice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/>
              <a:t>**Get refund</a:t>
            </a:r>
            <a:endParaRPr/>
          </a:p>
        </p:txBody>
      </p:sp>
      <p:sp>
        <p:nvSpPr>
          <p:cNvPr id="211" name="Google Shape;211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33cdc3eb6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Google Shape;291;g33cdc3eb6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33cdc3eb68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33cdc3eb68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27" name="Google Shape;327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4fa7c8566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4" name="Google Shape;334;g4fa7c8566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4" name="Google Shape;10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1" name="Google Shape;11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85" name="Google Shape;285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68515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/>
              <a:t>EU appendix, guidance, policy paper </a:t>
            </a:r>
            <a:endParaRPr/>
          </a:p>
        </p:txBody>
      </p:sp>
      <p:sp>
        <p:nvSpPr>
          <p:cNvPr id="123" name="Google Shape;12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5" name="Google Shape;13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2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1" name="Google Shape;11;p1"/>
          <p:cNvPicPr preferRelativeResize="0"/>
          <p:nvPr/>
        </p:nvPicPr>
        <p:blipFill rotWithShape="1">
          <a:blip r:embed="rId13">
            <a:alphaModFix/>
          </a:blip>
          <a:srcRect l="7782" t="26089" r="44558" b="22825"/>
          <a:stretch/>
        </p:blipFill>
        <p:spPr>
          <a:xfrm>
            <a:off x="4355977" y="0"/>
            <a:ext cx="4788024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1"/>
          <p:cNvPicPr preferRelativeResize="0"/>
          <p:nvPr/>
        </p:nvPicPr>
        <p:blipFill rotWithShape="1">
          <a:blip r:embed="rId14">
            <a:alphaModFix/>
          </a:blip>
          <a:srcRect b="23853"/>
          <a:stretch/>
        </p:blipFill>
        <p:spPr>
          <a:xfrm>
            <a:off x="7524328" y="300620"/>
            <a:ext cx="1368152" cy="60868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kcisa.org.uk/Information--Advice/EEA--Swiss-Students/Family-members-of-EEA-nationals#layer-5132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advice@shef.ac.uk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uk/government/publications/common-travel-area-guidance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v.uk/guidance/european-temporary-leave-to-remain-in-the-uk" TargetMode="Externa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apply-for-eu-settled-status.homeoffice.gov.uk/web-or-app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comments" Target="../comments/commen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ventbrite.co.uk/e/eu-settlement-scheme-application-workshop-tickets-77803037981" TargetMode="Externa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uk/family-permit/eu-settlement-scheme-family-permit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v.uk/family-permit/eu-settlement-scheme-family-permit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v.uk/guidance/healthcare-for-eu-and-efta-citizens-visiting-the-uk" TargetMode="Externa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heffield.ac.uk/brexit-advice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ukcisa.org.uk/Information--Advice/EU-EEA--Swiss-Students/Brexit-immigration-fees-and-student-support-for-when-you-arrive" TargetMode="External"/><Relationship Id="rId5" Type="http://schemas.openxmlformats.org/officeDocument/2006/relationships/hyperlink" Target="https://yoursu.sheffield.ac.uk/student-advice-centre/immigration/eea-students-and-family-members" TargetMode="External"/><Relationship Id="rId4" Type="http://schemas.openxmlformats.org/officeDocument/2006/relationships/hyperlink" Target="https://www.sheffield.ac.uk/ssid/immigration/eu-students/index" TargetMode="Externa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uk/government/collections/eu-settlement-scheme-applicant-information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.gov.uk/guidance/immigration-rules/immigration-rules-appendix-eu" TargetMode="External"/><Relationship Id="rId4" Type="http://schemas.openxmlformats.org/officeDocument/2006/relationships/hyperlink" Target="https://www.gov.uk/settled-status-eu-citizens-families" TargetMode="Externa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uk/government/publications/eea-efta-no-deal-citizens-rights-agreement-and-explainer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gov.uk/government/news/swiss-citizens-rights-agreement" TargetMode="Externa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uk/national-insurance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advice@sheffield.ac.uk" TargetMode="External"/><Relationship Id="rId4" Type="http://schemas.openxmlformats.org/officeDocument/2006/relationships/hyperlink" Target="https://yoursu.sheffield.ac.uk/student-advice-centre" TargetMode="Externa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mailto:international.students@shef.ac.uk" TargetMode="Externa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sheffield.ac.uk/ssid/immigration/eu-students" TargetMode="Externa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assets.publishing.service.gov.uk/government/uploads/system/uploads/attachment_data/file/761153/EU_Exit_-_Legal_position_on_the_Withdrawal_Agreement.pdf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gov.uk/settled-status-eu-citizens-families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/>
          <p:nvPr/>
        </p:nvSpPr>
        <p:spPr>
          <a:xfrm>
            <a:off x="289657" y="1846386"/>
            <a:ext cx="8166956" cy="2189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3CCFF"/>
              </a:buClr>
              <a:buSzPts val="2500"/>
              <a:buFont typeface="Nunito"/>
              <a:buNone/>
            </a:pPr>
            <a:r>
              <a:rPr lang="en-GB" sz="2500" b="1" i="0" u="none" strike="noStrike" cap="none" dirty="0">
                <a:solidFill>
                  <a:srgbClr val="33CCFF"/>
                </a:solidFill>
                <a:latin typeface="Nunito"/>
                <a:ea typeface="Nunito"/>
                <a:cs typeface="Nunito"/>
                <a:sym typeface="Nunito"/>
              </a:rPr>
              <a:t/>
            </a:r>
            <a:br>
              <a:rPr lang="en-GB" sz="2500" b="1" i="0" u="none" strike="noStrike" cap="none" dirty="0">
                <a:solidFill>
                  <a:srgbClr val="33CCFF"/>
                </a:solidFill>
                <a:latin typeface="Nunito"/>
                <a:ea typeface="Nunito"/>
                <a:cs typeface="Nunito"/>
                <a:sym typeface="Nunito"/>
              </a:rPr>
            </a:br>
            <a:r>
              <a:rPr lang="en-GB" sz="3200" b="1" i="0" u="none" strike="noStrike" cap="none" dirty="0">
                <a:solidFill>
                  <a:srgbClr val="FFC000"/>
                </a:solidFill>
                <a:latin typeface="Arial Rounded MT Bold" panose="020F0704030504030204" pitchFamily="34" charset="0"/>
                <a:ea typeface="Nunito"/>
                <a:cs typeface="Nunito"/>
                <a:sym typeface="Nunito"/>
              </a:rPr>
              <a:t>Brexit and EU/EFTA Citizen Rights</a:t>
            </a:r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3CCFF"/>
              </a:buClr>
              <a:buSzPts val="2500"/>
              <a:buFont typeface="Nunito"/>
              <a:buNone/>
            </a:pPr>
            <a:r>
              <a:rPr lang="en-GB" sz="3200" b="1" dirty="0">
                <a:solidFill>
                  <a:srgbClr val="FFC000"/>
                </a:solidFill>
                <a:latin typeface="Arial Rounded MT Bold" panose="020F0704030504030204" pitchFamily="34" charset="0"/>
                <a:sym typeface="Nunito"/>
              </a:rPr>
              <a:t>Guide to the European Settlement Scheme </a:t>
            </a:r>
            <a:endParaRPr sz="2500" b="1" i="0" u="none" strike="noStrike" cap="none" dirty="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Nunito"/>
              <a:buNone/>
            </a:pPr>
            <a:endParaRPr lang="en-GB" sz="2500" b="1" i="0" u="none" strike="noStrike" cap="none" dirty="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Nunito"/>
              <a:buNone/>
            </a:pPr>
            <a:r>
              <a:rPr lang="en-GB" sz="2500" b="1" i="0" u="none" strike="noStrike" cap="none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By Sarah Woods &amp; Mathew Wong</a:t>
            </a:r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Nunito"/>
              <a:buNone/>
            </a:pPr>
            <a:r>
              <a:rPr lang="en-GB" sz="2500" b="1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23</a:t>
            </a:r>
            <a:r>
              <a:rPr lang="en-GB" sz="2500" b="1" baseline="30000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rd</a:t>
            </a:r>
            <a:r>
              <a:rPr lang="en-GB" sz="2500" b="1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October 2019</a:t>
            </a:r>
            <a:endParaRPr sz="3000" b="1" i="0" u="none" strike="noStrike" cap="none" dirty="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88" name="Google Shape;88;p13" descr="Union Logo (3 lines) co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9657" y="165381"/>
            <a:ext cx="1505622" cy="635138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3" descr="advice logo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6349" y="5473147"/>
            <a:ext cx="1763591" cy="8746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4400"/>
              <a:buFont typeface="Nunito"/>
              <a:buNone/>
            </a:pPr>
            <a:r>
              <a:rPr lang="en-GB" b="1" dirty="0">
                <a:solidFill>
                  <a:srgbClr val="FFC000"/>
                </a:solidFill>
                <a:latin typeface="Arial Rounded MT Bold" panose="020F0704030504030204" pitchFamily="34" charset="0"/>
                <a:ea typeface="Nunito"/>
                <a:cs typeface="Nunito"/>
                <a:sym typeface="Nunito"/>
              </a:rPr>
              <a:t/>
            </a:r>
            <a:br>
              <a:rPr lang="en-GB" b="1" dirty="0">
                <a:solidFill>
                  <a:srgbClr val="FFC000"/>
                </a:solidFill>
                <a:latin typeface="Arial Rounded MT Bold" panose="020F0704030504030204" pitchFamily="34" charset="0"/>
                <a:ea typeface="Nunito"/>
                <a:cs typeface="Nunito"/>
                <a:sym typeface="Nunito"/>
              </a:rPr>
            </a:br>
            <a:r>
              <a:rPr lang="en-GB" b="1" dirty="0">
                <a:solidFill>
                  <a:srgbClr val="FFC000"/>
                </a:solidFill>
                <a:latin typeface="Arial Rounded MT Bold" panose="020F0704030504030204" pitchFamily="34" charset="0"/>
                <a:ea typeface="Nunito"/>
                <a:cs typeface="Nunito"/>
                <a:sym typeface="Nunito"/>
              </a:rPr>
              <a:t/>
            </a:r>
            <a:br>
              <a:rPr lang="en-GB" b="1" dirty="0">
                <a:solidFill>
                  <a:srgbClr val="FFC000"/>
                </a:solidFill>
                <a:latin typeface="Arial Rounded MT Bold" panose="020F0704030504030204" pitchFamily="34" charset="0"/>
                <a:ea typeface="Nunito"/>
                <a:cs typeface="Nunito"/>
                <a:sym typeface="Nunito"/>
              </a:rPr>
            </a:br>
            <a:r>
              <a:rPr lang="en-GB" b="1" dirty="0">
                <a:solidFill>
                  <a:srgbClr val="FFC000"/>
                </a:solidFill>
                <a:latin typeface="Arial Rounded MT Bold" panose="020F0704030504030204" pitchFamily="34" charset="0"/>
                <a:ea typeface="Nunito"/>
                <a:cs typeface="Nunito"/>
                <a:sym typeface="Nunito"/>
              </a:rPr>
              <a:t>Who can apply  under</a:t>
            </a:r>
            <a:br>
              <a:rPr lang="en-GB" b="1" dirty="0">
                <a:solidFill>
                  <a:srgbClr val="FFC000"/>
                </a:solidFill>
                <a:latin typeface="Arial Rounded MT Bold" panose="020F0704030504030204" pitchFamily="34" charset="0"/>
                <a:ea typeface="Nunito"/>
                <a:cs typeface="Nunito"/>
                <a:sym typeface="Nunito"/>
              </a:rPr>
            </a:br>
            <a:r>
              <a:rPr lang="en-GB" b="1" dirty="0">
                <a:solidFill>
                  <a:srgbClr val="FFC000"/>
                </a:solidFill>
                <a:latin typeface="Arial Rounded MT Bold" panose="020F0704030504030204" pitchFamily="34" charset="0"/>
                <a:ea typeface="Nunito"/>
                <a:cs typeface="Nunito"/>
                <a:sym typeface="Nunito"/>
              </a:rPr>
              <a:t>EUSS?</a:t>
            </a:r>
            <a:br>
              <a:rPr lang="en-GB" b="1" dirty="0">
                <a:solidFill>
                  <a:srgbClr val="FFC000"/>
                </a:solidFill>
                <a:latin typeface="Arial Rounded MT Bold" panose="020F0704030504030204" pitchFamily="34" charset="0"/>
                <a:ea typeface="Nunito"/>
                <a:cs typeface="Nunito"/>
                <a:sym typeface="Nunito"/>
              </a:rPr>
            </a:br>
            <a:endParaRPr b="1" dirty="0">
              <a:solidFill>
                <a:srgbClr val="FFC000"/>
              </a:solidFill>
              <a:latin typeface="Arial Rounded MT Bold" panose="020F0704030504030204" pitchFamily="34" charset="0"/>
              <a:ea typeface="Nunito"/>
              <a:cs typeface="Nunito"/>
              <a:sym typeface="Nunito"/>
            </a:endParaRPr>
          </a:p>
        </p:txBody>
      </p:sp>
      <p:sp>
        <p:nvSpPr>
          <p:cNvPr id="126" name="Google Shape;126;p1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191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3000"/>
              <a:buChar char="•"/>
            </a:pPr>
            <a:r>
              <a:rPr lang="en-GB" sz="3000" dirty="0">
                <a:latin typeface="Arial"/>
                <a:ea typeface="Arial"/>
                <a:cs typeface="Arial"/>
                <a:sym typeface="Arial"/>
              </a:rPr>
              <a:t>EU 27 citizens;</a:t>
            </a:r>
            <a:endParaRPr sz="3000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•"/>
            </a:pPr>
            <a:r>
              <a:rPr lang="en-GB" sz="3000" dirty="0">
                <a:latin typeface="Arial"/>
                <a:ea typeface="Arial"/>
                <a:cs typeface="Arial"/>
                <a:sym typeface="Arial"/>
              </a:rPr>
              <a:t>Citizens of Norway, Lichtenstein, Iceland (non-EU EEA citizens);</a:t>
            </a:r>
            <a:endParaRPr sz="3000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•"/>
            </a:pPr>
            <a:r>
              <a:rPr lang="en-GB" sz="3000" dirty="0">
                <a:latin typeface="Arial"/>
                <a:ea typeface="Arial"/>
                <a:cs typeface="Arial"/>
                <a:sym typeface="Arial"/>
              </a:rPr>
              <a:t>Swiss citizens;</a:t>
            </a:r>
            <a:endParaRPr sz="3000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•"/>
            </a:pPr>
            <a:r>
              <a:rPr lang="en-GB" sz="3000" dirty="0">
                <a:latin typeface="Arial"/>
                <a:ea typeface="Arial"/>
                <a:cs typeface="Arial"/>
                <a:sym typeface="Arial"/>
              </a:rPr>
              <a:t>eligible family members of all of the above</a:t>
            </a:r>
            <a:endParaRPr sz="3000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•"/>
            </a:pPr>
            <a:r>
              <a:rPr lang="en-GB" sz="3000" dirty="0">
                <a:latin typeface="Arial"/>
                <a:ea typeface="Arial"/>
                <a:cs typeface="Arial"/>
                <a:sym typeface="Arial"/>
              </a:rPr>
              <a:t>eligible family members of British citizens who</a:t>
            </a:r>
            <a:r>
              <a:rPr lang="en-GB" sz="3000" dirty="0"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3"/>
              </a:rPr>
              <a:t> </a:t>
            </a:r>
            <a:r>
              <a:rPr lang="en-GB" sz="3000" u="sng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have exercised a right to reside in another EU country (Surinder Singh)</a:t>
            </a:r>
            <a:endParaRPr sz="3000" u="sng" dirty="0">
              <a:solidFill>
                <a:schemeClr val="hlink"/>
              </a:solidFill>
              <a:latin typeface="Arial"/>
              <a:ea typeface="Arial"/>
              <a:cs typeface="Arial"/>
              <a:sym typeface="Arial"/>
              <a:hlinkClick r:id="rId3"/>
            </a:endParaRPr>
          </a:p>
          <a:p>
            <a:pPr marL="342900" lvl="0" indent="-3556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lang="en-GB" sz="3000" dirty="0">
                <a:latin typeface="Arial"/>
                <a:ea typeface="Arial"/>
                <a:cs typeface="Arial"/>
                <a:sym typeface="Arial"/>
              </a:rPr>
              <a:t>Zambrano, Chen carers</a:t>
            </a:r>
            <a:endParaRPr sz="3000" dirty="0">
              <a:latin typeface="Arial"/>
              <a:ea typeface="Arial"/>
              <a:cs typeface="Arial"/>
              <a:sym typeface="Arial"/>
            </a:endParaRPr>
          </a:p>
          <a:p>
            <a:pPr marL="342900" lvl="0" indent="-1651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4400"/>
              <a:buFont typeface="Nunito"/>
              <a:buNone/>
            </a:pPr>
            <a:r>
              <a:rPr lang="en-GB" b="1" dirty="0">
                <a:solidFill>
                  <a:srgbClr val="FFC000"/>
                </a:solidFill>
                <a:latin typeface="Arial Rounded MT Bold" panose="020F0704030504030204" pitchFamily="34" charset="0"/>
                <a:ea typeface="Nunito"/>
                <a:cs typeface="Nunito"/>
                <a:sym typeface="Nunito"/>
              </a:rPr>
              <a:t>Who are Family members?</a:t>
            </a:r>
            <a:endParaRPr b="1" dirty="0">
              <a:solidFill>
                <a:srgbClr val="FFC000"/>
              </a:solidFill>
              <a:latin typeface="Arial Rounded MT Bold" panose="020F0704030504030204" pitchFamily="34" charset="0"/>
              <a:ea typeface="Nunito"/>
              <a:cs typeface="Nunito"/>
              <a:sym typeface="Nunito"/>
            </a:endParaRPr>
          </a:p>
        </p:txBody>
      </p:sp>
      <p:sp>
        <p:nvSpPr>
          <p:cNvPr id="138" name="Google Shape;138;p2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80"/>
              <a:buChar char="•"/>
            </a:pPr>
            <a:r>
              <a:rPr lang="en-GB" sz="2480" b="1" dirty="0">
                <a:latin typeface="+mn-lt"/>
                <a:ea typeface="Arial"/>
                <a:cs typeface="Arial"/>
                <a:sym typeface="Arial"/>
              </a:rPr>
              <a:t>Direct family </a:t>
            </a:r>
            <a:r>
              <a:rPr lang="en-GB" sz="2480" dirty="0">
                <a:latin typeface="+mn-lt"/>
                <a:ea typeface="Arial"/>
                <a:cs typeface="Arial"/>
                <a:sym typeface="Arial"/>
              </a:rPr>
              <a:t>-  Spouse, Civil partner, durable partner, Dependant children (&amp; future children) </a:t>
            </a:r>
            <a:endParaRPr dirty="0">
              <a:latin typeface="+mn-lt"/>
            </a:endParaRPr>
          </a:p>
          <a:p>
            <a:pPr marL="342900" lvl="0" indent="-342900" algn="l" rtl="0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ts val="2480"/>
              <a:buChar char="•"/>
            </a:pPr>
            <a:r>
              <a:rPr lang="en-GB" sz="2480" b="1" dirty="0">
                <a:latin typeface="+mn-lt"/>
                <a:ea typeface="Arial"/>
                <a:cs typeface="Arial"/>
                <a:sym typeface="Arial"/>
              </a:rPr>
              <a:t>Extended family </a:t>
            </a:r>
            <a:r>
              <a:rPr lang="en-GB" sz="2480" dirty="0">
                <a:latin typeface="+mn-lt"/>
                <a:ea typeface="Arial"/>
                <a:cs typeface="Arial"/>
                <a:sym typeface="Arial"/>
              </a:rPr>
              <a:t>members such as </a:t>
            </a:r>
            <a:r>
              <a:rPr lang="en-GB" sz="2480" b="1" dirty="0">
                <a:latin typeface="+mn-lt"/>
                <a:ea typeface="Arial"/>
                <a:cs typeface="Arial"/>
                <a:sym typeface="Arial"/>
              </a:rPr>
              <a:t>Dependant</a:t>
            </a:r>
            <a:r>
              <a:rPr lang="en-GB" sz="2480" dirty="0">
                <a:latin typeface="+mn-lt"/>
                <a:ea typeface="Arial"/>
                <a:cs typeface="Arial"/>
                <a:sym typeface="Arial"/>
              </a:rPr>
              <a:t> parents, grandparents, grandchildren </a:t>
            </a:r>
            <a:endParaRPr dirty="0">
              <a:latin typeface="+mn-lt"/>
            </a:endParaRPr>
          </a:p>
          <a:p>
            <a:pPr marL="342900" lvl="0" indent="-342900" algn="l" rtl="0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ts val="2480"/>
              <a:buChar char="•"/>
            </a:pPr>
            <a:r>
              <a:rPr lang="en-GB" sz="2480" dirty="0">
                <a:latin typeface="+mn-lt"/>
                <a:ea typeface="Arial"/>
                <a:cs typeface="Arial"/>
                <a:sym typeface="Arial"/>
              </a:rPr>
              <a:t>Covered if relationship existed by 31.12.2020 (31.10.19 if no deal)</a:t>
            </a:r>
            <a:endParaRPr dirty="0">
              <a:latin typeface="+mn-lt"/>
            </a:endParaRPr>
          </a:p>
          <a:p>
            <a:pPr marL="342900" lvl="0" indent="-342900" algn="l" rtl="0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ts val="2480"/>
              <a:buChar char="•"/>
            </a:pPr>
            <a:r>
              <a:rPr lang="en-GB" sz="2480" dirty="0">
                <a:latin typeface="+mn-lt"/>
                <a:ea typeface="Arial"/>
                <a:cs typeface="Arial"/>
                <a:sym typeface="Arial"/>
              </a:rPr>
              <a:t>All other extended family members must be residing in UK by 31.12.2020 (31.10.19 if No deal)</a:t>
            </a:r>
            <a:endParaRPr dirty="0">
              <a:latin typeface="+mn-lt"/>
            </a:endParaRPr>
          </a:p>
          <a:p>
            <a:pPr marL="342900" lvl="0" indent="-342900" algn="l" rtl="0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ts val="2480"/>
              <a:buChar char="•"/>
            </a:pPr>
            <a:r>
              <a:rPr lang="en-GB" sz="2480" dirty="0">
                <a:latin typeface="+mn-lt"/>
                <a:ea typeface="Arial"/>
                <a:cs typeface="Arial"/>
                <a:sym typeface="Arial"/>
              </a:rPr>
              <a:t>Some protection for non EU nationals who were family members e.g. divorced, widowed, carers of EU children</a:t>
            </a:r>
            <a:endParaRPr dirty="0">
              <a:latin typeface="+mn-lt"/>
            </a:endParaRPr>
          </a:p>
          <a:p>
            <a:pPr marL="342900" lvl="0" indent="-342900" algn="l" rtl="0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ts val="2480"/>
              <a:buChar char="•"/>
            </a:pPr>
            <a:r>
              <a:rPr lang="en-GB" sz="2480" b="1" dirty="0">
                <a:latin typeface="+mn-lt"/>
                <a:ea typeface="Arial"/>
                <a:cs typeface="Arial"/>
                <a:sym typeface="Arial"/>
              </a:rPr>
              <a:t>Can be complex area, please seek further advice from Student Advice Centre email </a:t>
            </a:r>
            <a:r>
              <a:rPr lang="en-GB" sz="2480" b="1" dirty="0">
                <a:latin typeface="+mn-lt"/>
                <a:ea typeface="Arial"/>
                <a:cs typeface="Arial"/>
                <a:sym typeface="Arial"/>
                <a:hlinkClick r:id="rId3"/>
              </a:rPr>
              <a:t>advice@shef.ac.uk</a:t>
            </a:r>
            <a:r>
              <a:rPr lang="en-GB" sz="2480" b="1" dirty="0">
                <a:latin typeface="+mn-lt"/>
                <a:ea typeface="Arial"/>
                <a:cs typeface="Arial"/>
                <a:sym typeface="Arial"/>
              </a:rPr>
              <a:t> to make appointment.</a:t>
            </a:r>
            <a:endParaRPr b="1" dirty="0">
              <a:latin typeface="+mn-lt"/>
            </a:endParaRPr>
          </a:p>
          <a:p>
            <a:pPr marL="342900" lvl="0" indent="-185420" algn="l" rtl="0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ts val="2480"/>
              <a:buNone/>
            </a:pPr>
            <a:endParaRPr sz="248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 b="1" dirty="0">
                <a:solidFill>
                  <a:srgbClr val="FFC000"/>
                </a:solidFill>
                <a:latin typeface="Arial Rounded MT Bold" panose="020F0704030504030204" pitchFamily="34" charset="0"/>
                <a:ea typeface="Nunito"/>
                <a:cs typeface="Nunito"/>
                <a:sym typeface="Nunito"/>
              </a:rPr>
              <a:t>Who will not need to apply?</a:t>
            </a:r>
            <a:endParaRPr b="1" dirty="0">
              <a:solidFill>
                <a:srgbClr val="FFC000"/>
              </a:solidFill>
              <a:latin typeface="Arial Rounded MT Bold" panose="020F0704030504030204" pitchFamily="34" charset="0"/>
              <a:ea typeface="Nunito"/>
              <a:cs typeface="Nunito"/>
              <a:sym typeface="Nunito"/>
            </a:endParaRPr>
          </a:p>
        </p:txBody>
      </p:sp>
      <p:sp>
        <p:nvSpPr>
          <p:cNvPr id="132" name="Google Shape;132;p2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 dirty="0">
                <a:latin typeface="+mj-lt"/>
                <a:ea typeface="Arial"/>
                <a:cs typeface="Arial"/>
                <a:sym typeface="Arial"/>
              </a:rPr>
              <a:t>Irish citizens will not be required to register under EUSS as they have right to residence under </a:t>
            </a:r>
            <a:r>
              <a:rPr lang="en-GB" dirty="0">
                <a:latin typeface="+mj-lt"/>
                <a:ea typeface="Arial"/>
                <a:cs typeface="Arial"/>
                <a:sym typeface="Arial"/>
                <a:hlinkClick r:id="rId3"/>
              </a:rPr>
              <a:t>Common Travel </a:t>
            </a:r>
            <a:r>
              <a:rPr lang="en-GB" dirty="0" smtClean="0">
                <a:latin typeface="+mj-lt"/>
                <a:ea typeface="Arial"/>
                <a:cs typeface="Arial"/>
                <a:sym typeface="Arial"/>
                <a:hlinkClick r:id="rId3"/>
              </a:rPr>
              <a:t>Area</a:t>
            </a:r>
            <a:endParaRPr lang="en-GB" dirty="0" smtClean="0">
              <a:latin typeface="+mj-lt"/>
              <a:ea typeface="Arial"/>
              <a:cs typeface="Arial"/>
              <a:sym typeface="Arial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 dirty="0" smtClean="0">
                <a:latin typeface="+mj-lt"/>
                <a:ea typeface="Arial"/>
                <a:cs typeface="Arial"/>
                <a:sym typeface="Arial"/>
              </a:rPr>
              <a:t>(Non </a:t>
            </a:r>
            <a:r>
              <a:rPr lang="en-GB" dirty="0" err="1" smtClean="0">
                <a:latin typeface="+mj-lt"/>
                <a:ea typeface="Arial"/>
                <a:cs typeface="Arial"/>
                <a:sym typeface="Arial"/>
              </a:rPr>
              <a:t>Eu</a:t>
            </a:r>
            <a:r>
              <a:rPr lang="en-GB" dirty="0" smtClean="0">
                <a:latin typeface="+mj-lt"/>
                <a:ea typeface="Arial"/>
                <a:cs typeface="Arial"/>
                <a:sym typeface="Arial"/>
              </a:rPr>
              <a:t> family members of Irish Citizens will need to apply)</a:t>
            </a:r>
            <a:endParaRPr lang="en-GB" dirty="0">
              <a:latin typeface="+mj-lt"/>
              <a:ea typeface="Arial"/>
              <a:cs typeface="Arial"/>
              <a:sym typeface="Arial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 dirty="0" smtClean="0">
                <a:latin typeface="+mj-lt"/>
                <a:ea typeface="Arial"/>
                <a:cs typeface="Arial"/>
                <a:sym typeface="Arial"/>
              </a:rPr>
              <a:t>EU </a:t>
            </a:r>
            <a:r>
              <a:rPr lang="en-GB" dirty="0">
                <a:latin typeface="+mj-lt"/>
                <a:ea typeface="Arial"/>
                <a:cs typeface="Arial"/>
                <a:sym typeface="Arial"/>
              </a:rPr>
              <a:t>citizens who already have Indefinite Leave to Remain (*)</a:t>
            </a:r>
            <a:endParaRPr dirty="0">
              <a:latin typeface="+mj-lt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 dirty="0">
                <a:latin typeface="+mj-lt"/>
                <a:ea typeface="Arial"/>
                <a:cs typeface="Arial"/>
                <a:sym typeface="Arial"/>
              </a:rPr>
              <a:t>EU Citizens with Permanent Residence </a:t>
            </a:r>
            <a:r>
              <a:rPr lang="en-GB" b="1" dirty="0">
                <a:latin typeface="+mj-lt"/>
                <a:ea typeface="Arial"/>
                <a:cs typeface="Arial"/>
                <a:sym typeface="Arial"/>
              </a:rPr>
              <a:t>will </a:t>
            </a:r>
            <a:r>
              <a:rPr lang="en-GB" dirty="0">
                <a:latin typeface="+mj-lt"/>
                <a:ea typeface="Arial"/>
                <a:cs typeface="Arial"/>
                <a:sym typeface="Arial"/>
              </a:rPr>
              <a:t>need to apply</a:t>
            </a:r>
            <a:endParaRPr dirty="0">
              <a:latin typeface="+mj-lt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 b="1" dirty="0" smtClean="0">
                <a:solidFill>
                  <a:srgbClr val="FFC000"/>
                </a:solidFill>
                <a:latin typeface="Arial Rounded MT Bold" panose="020F0704030504030204" pitchFamily="34" charset="0"/>
                <a:ea typeface="Nunito"/>
                <a:cs typeface="Nunito"/>
                <a:sym typeface="Nunito"/>
              </a:rPr>
              <a:t>Should </a:t>
            </a:r>
            <a:r>
              <a:rPr lang="en-GB" b="1" dirty="0">
                <a:solidFill>
                  <a:srgbClr val="FFC000"/>
                </a:solidFill>
                <a:latin typeface="Arial Rounded MT Bold" panose="020F0704030504030204" pitchFamily="34" charset="0"/>
                <a:ea typeface="Nunito"/>
                <a:cs typeface="Nunito"/>
                <a:sym typeface="Nunito"/>
              </a:rPr>
              <a:t>you apply?</a:t>
            </a:r>
            <a:endParaRPr b="1" dirty="0">
              <a:solidFill>
                <a:srgbClr val="FFC000"/>
              </a:solidFill>
              <a:latin typeface="Arial Rounded MT Bold" panose="020F0704030504030204" pitchFamily="34" charset="0"/>
              <a:ea typeface="Nunito"/>
              <a:cs typeface="Nunito"/>
              <a:sym typeface="Nunito"/>
            </a:endParaRPr>
          </a:p>
        </p:txBody>
      </p:sp>
      <p:sp>
        <p:nvSpPr>
          <p:cNvPr id="144" name="Google Shape;144;p2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GB" sz="2800" dirty="0">
                <a:latin typeface="+mj-lt"/>
                <a:ea typeface="Arial"/>
                <a:cs typeface="Arial"/>
                <a:sym typeface="Arial"/>
              </a:rPr>
              <a:t>Do you want to protect your existing right to continue living in UK with right to work, study?</a:t>
            </a:r>
          </a:p>
          <a:p>
            <a:pPr marL="342900" lvl="0" indent="-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GB" sz="2800" dirty="0">
                <a:latin typeface="+mj-lt"/>
                <a:cs typeface="Arial"/>
                <a:sym typeface="Arial"/>
              </a:rPr>
              <a:t>Are you planning to stay in UK longer term?</a:t>
            </a:r>
            <a:endParaRPr dirty="0">
              <a:latin typeface="+mj-lt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Char char="•"/>
            </a:pPr>
            <a:r>
              <a:rPr lang="en-GB" sz="2800" dirty="0">
                <a:latin typeface="+mj-lt"/>
                <a:ea typeface="Arial"/>
                <a:cs typeface="Arial"/>
                <a:sym typeface="Arial"/>
              </a:rPr>
              <a:t>Its free and fairly straightforward to do so</a:t>
            </a:r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Char char="•"/>
            </a:pPr>
            <a:r>
              <a:rPr lang="en-GB" sz="2800" dirty="0">
                <a:latin typeface="+mj-lt"/>
                <a:ea typeface="Arial"/>
                <a:cs typeface="Arial"/>
                <a:sym typeface="Arial"/>
              </a:rPr>
              <a:t>Keeps your options open for </a:t>
            </a:r>
            <a:r>
              <a:rPr lang="en-GB" sz="2800" dirty="0" smtClean="0">
                <a:latin typeface="+mj-lt"/>
                <a:ea typeface="Arial"/>
                <a:cs typeface="Arial"/>
                <a:sym typeface="Arial"/>
              </a:rPr>
              <a:t>future study, work</a:t>
            </a:r>
            <a:endParaRPr lang="en-GB" sz="2800" dirty="0">
              <a:latin typeface="+mj-lt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Char char="•"/>
            </a:pPr>
            <a:r>
              <a:rPr lang="en-GB" sz="2800" dirty="0">
                <a:latin typeface="+mj-lt"/>
                <a:ea typeface="Arial"/>
                <a:cs typeface="Arial"/>
                <a:sym typeface="Arial"/>
              </a:rPr>
              <a:t>Do you have non EU family members?</a:t>
            </a:r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Char char="•"/>
            </a:pPr>
            <a:r>
              <a:rPr lang="en-GB" sz="2800" dirty="0">
                <a:latin typeface="+mj-lt"/>
                <a:ea typeface="Arial"/>
                <a:cs typeface="Arial"/>
                <a:sym typeface="Arial"/>
              </a:rPr>
              <a:t>May help prove status in a ‘hostile environment’</a:t>
            </a:r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Char char="•"/>
            </a:pPr>
            <a:r>
              <a:rPr lang="en-GB" sz="2800" dirty="0">
                <a:latin typeface="+mj-lt"/>
                <a:ea typeface="Arial"/>
                <a:cs typeface="Arial"/>
                <a:sym typeface="Arial"/>
              </a:rPr>
              <a:t>Seek further advice if you have any serious criminal convictions </a:t>
            </a:r>
            <a:r>
              <a:rPr lang="en-GB" sz="2800" dirty="0" smtClean="0">
                <a:latin typeface="+mj-lt"/>
                <a:ea typeface="Arial"/>
                <a:cs typeface="Arial"/>
                <a:sym typeface="Arial"/>
              </a:rPr>
              <a:t>as this could be reason for refusal.</a:t>
            </a:r>
            <a:endParaRPr lang="en-GB" sz="2800" dirty="0">
              <a:latin typeface="+mj-lt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Char char="•"/>
            </a:pPr>
            <a:endParaRPr lang="en-GB" sz="2800" dirty="0">
              <a:latin typeface="+mj-lt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Char char="•"/>
            </a:pPr>
            <a:endParaRPr dirty="0">
              <a:latin typeface="+mj-lt"/>
            </a:endParaRPr>
          </a:p>
          <a:p>
            <a:pPr marL="34290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GB" sz="2800" dirty="0">
                <a:latin typeface="Arial"/>
                <a:ea typeface="Arial"/>
                <a:cs typeface="Arial"/>
                <a:sym typeface="Arial"/>
              </a:rPr>
              <a:t> </a:t>
            </a:r>
            <a:endParaRPr sz="2800" dirty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D67D97-B0A6-4432-9519-032C3A7EB0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FFC000"/>
                </a:solidFill>
                <a:latin typeface="Arial Rounded MT Bold" panose="020F0704030504030204" pitchFamily="34" charset="0"/>
              </a:rPr>
              <a:t>What happens if you do</a:t>
            </a:r>
            <a:br>
              <a:rPr lang="en-GB" b="1" dirty="0">
                <a:solidFill>
                  <a:srgbClr val="FFC000"/>
                </a:solidFill>
                <a:latin typeface="Arial Rounded MT Bold" panose="020F0704030504030204" pitchFamily="34" charset="0"/>
              </a:rPr>
            </a:br>
            <a:r>
              <a:rPr lang="en-GB" b="1" dirty="0">
                <a:solidFill>
                  <a:srgbClr val="FFC000"/>
                </a:solidFill>
                <a:latin typeface="Arial Rounded MT Bold" panose="020F0704030504030204" pitchFamily="34" charset="0"/>
              </a:rPr>
              <a:t>not apply?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3E5295-6BFA-49B7-B0AF-971D1B4F17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latin typeface="+mj-lt"/>
              </a:rPr>
              <a:t>IF UK does leave EU, you would have to leave by end of December 2020</a:t>
            </a:r>
          </a:p>
          <a:p>
            <a:r>
              <a:rPr lang="en-GB" dirty="0">
                <a:latin typeface="+mj-lt"/>
              </a:rPr>
              <a:t>OR apply for new immigration status called </a:t>
            </a:r>
            <a:r>
              <a:rPr lang="en-GB" dirty="0">
                <a:latin typeface="+mj-lt"/>
                <a:hlinkClick r:id="rId2"/>
              </a:rPr>
              <a:t>Temporary Leave to Remain </a:t>
            </a:r>
            <a:r>
              <a:rPr lang="en-GB" dirty="0">
                <a:latin typeface="+mj-lt"/>
              </a:rPr>
              <a:t>(max 3 years)</a:t>
            </a:r>
          </a:p>
          <a:p>
            <a:r>
              <a:rPr lang="en-GB" dirty="0">
                <a:latin typeface="+mj-lt"/>
              </a:rPr>
              <a:t>Or apply under a different UK immigration route (likely to be tougher requirements and more expensive)</a:t>
            </a:r>
          </a:p>
          <a:p>
            <a:r>
              <a:rPr lang="en-GB" dirty="0">
                <a:latin typeface="+mj-lt"/>
              </a:rPr>
              <a:t>Govt announced plans for major reform of Immigration system from 1.1.2021</a:t>
            </a:r>
          </a:p>
        </p:txBody>
      </p:sp>
    </p:spTree>
    <p:extLst>
      <p:ext uri="{BB962C8B-B14F-4D97-AF65-F5344CB8AC3E}">
        <p14:creationId xmlns:p14="http://schemas.microsoft.com/office/powerpoint/2010/main" val="7494933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4400"/>
              <a:buFont typeface="Nunito"/>
              <a:buNone/>
            </a:pPr>
            <a:r>
              <a:rPr lang="en-GB" b="1" dirty="0">
                <a:solidFill>
                  <a:srgbClr val="FFC000"/>
                </a:solidFill>
                <a:latin typeface="Arial Rounded MT Bold" panose="020F0704030504030204" pitchFamily="34" charset="0"/>
                <a:ea typeface="Nunito"/>
                <a:cs typeface="Nunito"/>
                <a:sym typeface="Nunito"/>
              </a:rPr>
              <a:t>When to apply for EUSS?</a:t>
            </a:r>
            <a:endParaRPr b="1" dirty="0">
              <a:solidFill>
                <a:srgbClr val="FFC000"/>
              </a:solidFill>
              <a:latin typeface="Arial Rounded MT Bold" panose="020F0704030504030204" pitchFamily="34" charset="0"/>
              <a:ea typeface="Nunito"/>
              <a:cs typeface="Nunito"/>
              <a:sym typeface="Nunito"/>
            </a:endParaRPr>
          </a:p>
        </p:txBody>
      </p:sp>
      <p:sp>
        <p:nvSpPr>
          <p:cNvPr id="150" name="Google Shape;150;p2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Calibri"/>
              <a:buChar char="•"/>
            </a:pPr>
            <a:r>
              <a:rPr lang="en-GB" dirty="0">
                <a:latin typeface="+mn-lt"/>
              </a:rPr>
              <a:t>You can apply now, scheme fully rolled out from 30.3.19</a:t>
            </a:r>
          </a:p>
          <a:p>
            <a:pPr marL="342900" lvl="0" indent="-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Calibri"/>
              <a:buChar char="•"/>
            </a:pPr>
            <a:r>
              <a:rPr lang="en-GB" dirty="0">
                <a:latin typeface="+mn-lt"/>
              </a:rPr>
              <a:t>No rush, you can apply up to at least 31.12.2020</a:t>
            </a:r>
          </a:p>
          <a:p>
            <a:pPr marL="342900" lvl="0" indent="-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Calibri"/>
              <a:buChar char="•"/>
            </a:pPr>
            <a:r>
              <a:rPr lang="en-GB" dirty="0">
                <a:latin typeface="+mn-lt"/>
              </a:rPr>
              <a:t>Think about personal situation and when it suits you</a:t>
            </a:r>
          </a:p>
          <a:p>
            <a:pPr marL="342900" lvl="0" indent="-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Calibri"/>
              <a:buChar char="•"/>
            </a:pPr>
            <a:r>
              <a:rPr lang="en-GB" dirty="0">
                <a:latin typeface="+mn-lt"/>
              </a:rPr>
              <a:t>Can apply in and out of UK</a:t>
            </a:r>
          </a:p>
          <a:p>
            <a:pPr marL="342900" lvl="0" indent="-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Calibri"/>
              <a:buChar char="•"/>
            </a:pPr>
            <a:r>
              <a:rPr lang="en-GB" dirty="0">
                <a:latin typeface="+mn-lt"/>
              </a:rPr>
              <a:t>Look out for EUSS application workshops or book 1:1 app with SAC/ISS</a:t>
            </a:r>
          </a:p>
          <a:p>
            <a:pPr marL="342900" lvl="0" indent="-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Calibri"/>
              <a:buChar char="•"/>
            </a:pPr>
            <a:endParaRPr lang="en-GB" dirty="0">
              <a:latin typeface="+mj-l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3959"/>
              <a:buFont typeface="Nunito"/>
              <a:buNone/>
            </a:pPr>
            <a:r>
              <a:rPr lang="en-GB" b="1" dirty="0">
                <a:solidFill>
                  <a:srgbClr val="FFC000"/>
                </a:solidFill>
                <a:latin typeface="Arial Rounded MT Bold" panose="020F0704030504030204" pitchFamily="34" charset="0"/>
                <a:ea typeface="Nunito"/>
                <a:cs typeface="Nunito"/>
                <a:sym typeface="Nunito"/>
              </a:rPr>
              <a:t>EUSS- Pre-settled Status</a:t>
            </a:r>
            <a:endParaRPr b="1" dirty="0">
              <a:solidFill>
                <a:srgbClr val="FFC000"/>
              </a:solidFill>
              <a:latin typeface="Arial Rounded MT Bold" panose="020F0704030504030204" pitchFamily="34" charset="0"/>
              <a:ea typeface="Nunito"/>
              <a:cs typeface="Nunito"/>
              <a:sym typeface="Nunito"/>
            </a:endParaRPr>
          </a:p>
        </p:txBody>
      </p:sp>
      <p:sp>
        <p:nvSpPr>
          <p:cNvPr id="156" name="Google Shape;156;p2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GB" sz="2800" dirty="0">
                <a:latin typeface="+mj-lt"/>
                <a:ea typeface="Arial"/>
                <a:cs typeface="Arial"/>
                <a:sym typeface="Arial"/>
              </a:rPr>
              <a:t>Granted if less than 5 years residence in UK</a:t>
            </a:r>
            <a:endParaRPr dirty="0">
              <a:latin typeface="+mj-lt"/>
            </a:endParaRPr>
          </a:p>
          <a:p>
            <a:pPr marL="342900" lvl="0" indent="-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GB" sz="2800" dirty="0">
                <a:latin typeface="+mj-lt"/>
                <a:ea typeface="Arial"/>
                <a:cs typeface="Arial"/>
                <a:sym typeface="Arial"/>
              </a:rPr>
              <a:t>Time limited, will need to apply again for settled status when 5 years reached &amp; before pre- settled status expires</a:t>
            </a:r>
            <a:endParaRPr dirty="0">
              <a:latin typeface="+mj-lt"/>
            </a:endParaRPr>
          </a:p>
          <a:p>
            <a:pPr marL="342900" lvl="0" indent="-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GB" sz="2800" dirty="0">
                <a:latin typeface="+mj-lt"/>
                <a:ea typeface="Arial"/>
                <a:cs typeface="Arial"/>
                <a:sym typeface="Arial"/>
              </a:rPr>
              <a:t>Allows you to leave UK for up to 2 years and protect current rights</a:t>
            </a:r>
            <a:endParaRPr dirty="0">
              <a:latin typeface="+mj-lt"/>
            </a:endParaRPr>
          </a:p>
          <a:p>
            <a:pPr marL="342900" lvl="0" indent="-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GB" sz="2800" dirty="0">
                <a:latin typeface="+mj-lt"/>
                <a:ea typeface="Arial"/>
                <a:cs typeface="Arial"/>
                <a:sym typeface="Arial"/>
              </a:rPr>
              <a:t>May be worth applying for pre settled status even if close to 5 years </a:t>
            </a:r>
          </a:p>
          <a:p>
            <a:pPr marL="342900" lvl="0" indent="-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endParaRPr sz="2800" dirty="0">
              <a:latin typeface="+mj-lt"/>
            </a:endParaRPr>
          </a:p>
          <a:p>
            <a:pPr marL="3429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endParaRPr sz="2800" dirty="0"/>
          </a:p>
          <a:p>
            <a:pPr marL="34290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/>
          </a:p>
          <a:p>
            <a:pPr marL="34290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GB" dirty="0"/>
              <a:t>- </a:t>
            </a:r>
            <a:endParaRPr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 b="1" dirty="0">
                <a:solidFill>
                  <a:srgbClr val="FFC000"/>
                </a:solidFill>
                <a:latin typeface="Arial Rounded MT Bold" panose="020F0704030504030204" pitchFamily="34" charset="0"/>
                <a:ea typeface="Nunito"/>
                <a:cs typeface="Nunito"/>
                <a:sym typeface="Nunito"/>
              </a:rPr>
              <a:t>EUSS-Settled-Status</a:t>
            </a:r>
            <a:endParaRPr b="1" dirty="0">
              <a:solidFill>
                <a:srgbClr val="FFC000"/>
              </a:solidFill>
              <a:latin typeface="Arial Rounded MT Bold" panose="020F0704030504030204" pitchFamily="34" charset="0"/>
              <a:ea typeface="Nunito"/>
              <a:cs typeface="Nunito"/>
              <a:sym typeface="Nunito"/>
            </a:endParaRPr>
          </a:p>
        </p:txBody>
      </p:sp>
      <p:sp>
        <p:nvSpPr>
          <p:cNvPr id="162" name="Google Shape;162;p2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 sz="2400" dirty="0">
                <a:latin typeface="+mj-lt"/>
                <a:ea typeface="Arial"/>
                <a:cs typeface="Arial"/>
                <a:sym typeface="Arial"/>
              </a:rPr>
              <a:t>Similar to Indefinite Leave to Remain in UK</a:t>
            </a:r>
          </a:p>
          <a:p>
            <a:pPr marL="4572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 sz="2400" dirty="0">
                <a:latin typeface="+mj-lt"/>
                <a:ea typeface="Arial"/>
                <a:cs typeface="Arial"/>
                <a:sym typeface="Arial"/>
              </a:rPr>
              <a:t>This will be granted if you can prove 5 years Continuous Residence (CR)</a:t>
            </a:r>
          </a:p>
          <a:p>
            <a:r>
              <a:rPr lang="en-GB" sz="2400" dirty="0">
                <a:latin typeface="+mj-lt"/>
                <a:ea typeface="Arial"/>
                <a:cs typeface="Arial"/>
                <a:sym typeface="Arial"/>
              </a:rPr>
              <a:t>If you have Permanent Residence under current EU law you still have to apply under EUSS but should get settled-status</a:t>
            </a:r>
            <a:endParaRPr sz="2400" dirty="0">
              <a:latin typeface="+mj-lt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 sz="2400" dirty="0">
                <a:latin typeface="+mj-lt"/>
                <a:ea typeface="Arial"/>
                <a:cs typeface="Arial"/>
                <a:sym typeface="Arial"/>
              </a:rPr>
              <a:t>If you will reach 5 years CR before end of transition, can wait and apply once for settled-status </a:t>
            </a:r>
            <a:endParaRPr sz="2400" dirty="0">
              <a:latin typeface="+mj-lt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 sz="2400" dirty="0">
                <a:latin typeface="+mj-lt"/>
                <a:ea typeface="Arial"/>
                <a:cs typeface="Arial"/>
                <a:sym typeface="Arial"/>
              </a:rPr>
              <a:t>Will allow you to leave UK up to 5 years without losing status/rights.</a:t>
            </a:r>
            <a:endParaRPr sz="2400" dirty="0">
              <a:latin typeface="+mj-lt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 sz="2400" dirty="0">
                <a:latin typeface="+mj-lt"/>
                <a:ea typeface="Arial"/>
                <a:cs typeface="Arial"/>
                <a:sym typeface="Arial"/>
              </a:rPr>
              <a:t>You can apply for British Citizenship after 1 year of SS</a:t>
            </a:r>
            <a:endParaRPr sz="2400" dirty="0">
              <a:latin typeface="+mj-lt"/>
            </a:endParaRPr>
          </a:p>
          <a:p>
            <a:pPr marL="45720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4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 b="1" dirty="0">
                <a:solidFill>
                  <a:srgbClr val="FFC000"/>
                </a:solidFill>
                <a:latin typeface="Arial Rounded MT Bold" panose="020F0704030504030204" pitchFamily="34" charset="0"/>
                <a:ea typeface="Nunito"/>
                <a:cs typeface="Nunito"/>
                <a:sym typeface="Nunito"/>
              </a:rPr>
              <a:t>What is Continuous </a:t>
            </a:r>
            <a:br>
              <a:rPr lang="en-GB" b="1" dirty="0">
                <a:solidFill>
                  <a:srgbClr val="FFC000"/>
                </a:solidFill>
                <a:latin typeface="Arial Rounded MT Bold" panose="020F0704030504030204" pitchFamily="34" charset="0"/>
                <a:ea typeface="Nunito"/>
                <a:cs typeface="Nunito"/>
                <a:sym typeface="Nunito"/>
              </a:rPr>
            </a:br>
            <a:r>
              <a:rPr lang="en-GB" b="1" dirty="0">
                <a:solidFill>
                  <a:srgbClr val="FFC000"/>
                </a:solidFill>
                <a:latin typeface="Arial Rounded MT Bold" panose="020F0704030504030204" pitchFamily="34" charset="0"/>
                <a:ea typeface="Nunito"/>
                <a:cs typeface="Nunito"/>
                <a:sym typeface="Nunito"/>
              </a:rPr>
              <a:t>Residence?</a:t>
            </a:r>
            <a:endParaRPr b="1" dirty="0">
              <a:solidFill>
                <a:srgbClr val="FFC000"/>
              </a:solidFill>
              <a:latin typeface="Arial Rounded MT Bold" panose="020F0704030504030204" pitchFamily="34" charset="0"/>
              <a:ea typeface="Nunito"/>
              <a:cs typeface="Nunito"/>
              <a:sym typeface="Nunito"/>
            </a:endParaRPr>
          </a:p>
        </p:txBody>
      </p:sp>
      <p:sp>
        <p:nvSpPr>
          <p:cNvPr id="258" name="Google Shape;258;p4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 sz="2800" dirty="0">
                <a:latin typeface="+mj-lt"/>
                <a:ea typeface="Arial"/>
                <a:cs typeface="Arial"/>
                <a:sym typeface="Arial"/>
              </a:rPr>
              <a:t>No absence more than 6m out of any 12m period</a:t>
            </a:r>
            <a:endParaRPr sz="2800" dirty="0">
              <a:latin typeface="+mj-lt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 sz="2800" dirty="0">
                <a:latin typeface="+mj-lt"/>
                <a:ea typeface="Arial"/>
                <a:cs typeface="Arial"/>
                <a:sym typeface="Arial"/>
              </a:rPr>
              <a:t>One 12 month absence OK if important reason</a:t>
            </a:r>
            <a:br>
              <a:rPr lang="en-GB" sz="2800" dirty="0">
                <a:latin typeface="+mj-lt"/>
                <a:ea typeface="Arial"/>
                <a:cs typeface="Arial"/>
                <a:sym typeface="Arial"/>
              </a:rPr>
            </a:br>
            <a:r>
              <a:rPr lang="en-GB" sz="2800" dirty="0">
                <a:latin typeface="+mj-lt"/>
                <a:ea typeface="Arial"/>
                <a:cs typeface="Arial"/>
                <a:sym typeface="Arial"/>
              </a:rPr>
              <a:t>● childbirth</a:t>
            </a:r>
            <a:br>
              <a:rPr lang="en-GB" sz="2800" dirty="0">
                <a:latin typeface="+mj-lt"/>
                <a:ea typeface="Arial"/>
                <a:cs typeface="Arial"/>
                <a:sym typeface="Arial"/>
              </a:rPr>
            </a:br>
            <a:r>
              <a:rPr lang="en-GB" sz="2800" dirty="0">
                <a:latin typeface="+mj-lt"/>
                <a:ea typeface="Arial"/>
                <a:cs typeface="Arial"/>
                <a:sym typeface="Arial"/>
              </a:rPr>
              <a:t>● serious illness</a:t>
            </a:r>
            <a:br>
              <a:rPr lang="en-GB" sz="2800" dirty="0">
                <a:latin typeface="+mj-lt"/>
                <a:ea typeface="Arial"/>
                <a:cs typeface="Arial"/>
                <a:sym typeface="Arial"/>
              </a:rPr>
            </a:br>
            <a:r>
              <a:rPr lang="en-GB" sz="2800" dirty="0">
                <a:latin typeface="+mj-lt"/>
                <a:ea typeface="Arial"/>
                <a:cs typeface="Arial"/>
                <a:sym typeface="Arial"/>
              </a:rPr>
              <a:t>● </a:t>
            </a:r>
            <a:r>
              <a:rPr lang="en-GB" sz="2800" b="1" dirty="0">
                <a:latin typeface="+mj-lt"/>
                <a:ea typeface="Arial"/>
                <a:cs typeface="Arial"/>
                <a:sym typeface="Arial"/>
              </a:rPr>
              <a:t>study</a:t>
            </a:r>
            <a:r>
              <a:rPr lang="en-GB" sz="2800" dirty="0">
                <a:latin typeface="+mj-lt"/>
                <a:ea typeface="Arial"/>
                <a:cs typeface="Arial"/>
                <a:sym typeface="Arial"/>
              </a:rPr>
              <a:t/>
            </a:r>
            <a:br>
              <a:rPr lang="en-GB" sz="2800" dirty="0">
                <a:latin typeface="+mj-lt"/>
                <a:ea typeface="Arial"/>
                <a:cs typeface="Arial"/>
                <a:sym typeface="Arial"/>
              </a:rPr>
            </a:br>
            <a:r>
              <a:rPr lang="en-GB" sz="2800" dirty="0">
                <a:latin typeface="+mj-lt"/>
                <a:ea typeface="Arial"/>
                <a:cs typeface="Arial"/>
                <a:sym typeface="Arial"/>
              </a:rPr>
              <a:t>● vocational training</a:t>
            </a:r>
            <a:br>
              <a:rPr lang="en-GB" sz="2800" dirty="0">
                <a:latin typeface="+mj-lt"/>
                <a:ea typeface="Arial"/>
                <a:cs typeface="Arial"/>
                <a:sym typeface="Arial"/>
              </a:rPr>
            </a:br>
            <a:r>
              <a:rPr lang="en-GB" sz="2800" dirty="0">
                <a:latin typeface="+mj-lt"/>
                <a:ea typeface="Arial"/>
                <a:cs typeface="Arial"/>
                <a:sym typeface="Arial"/>
              </a:rPr>
              <a:t>● overseas posting</a:t>
            </a:r>
            <a:br>
              <a:rPr lang="en-GB" sz="2800" dirty="0">
                <a:latin typeface="+mj-lt"/>
                <a:ea typeface="Arial"/>
                <a:cs typeface="Arial"/>
                <a:sym typeface="Arial"/>
              </a:rPr>
            </a:br>
            <a:r>
              <a:rPr lang="en-GB" sz="2800" dirty="0">
                <a:latin typeface="+mj-lt"/>
                <a:ea typeface="Arial"/>
                <a:cs typeface="Arial"/>
                <a:sym typeface="Arial"/>
              </a:rPr>
              <a:t>● any period of compulsory military service  </a:t>
            </a:r>
            <a:br>
              <a:rPr lang="en-GB" sz="2800" dirty="0">
                <a:latin typeface="+mj-lt"/>
                <a:ea typeface="Arial"/>
                <a:cs typeface="Arial"/>
                <a:sym typeface="Arial"/>
              </a:rPr>
            </a:br>
            <a:r>
              <a:rPr lang="en-GB" sz="2800" dirty="0">
                <a:latin typeface="+mj-lt"/>
                <a:ea typeface="Arial"/>
                <a:cs typeface="Arial"/>
                <a:sym typeface="Arial"/>
              </a:rPr>
              <a:t>(</a:t>
            </a:r>
            <a:r>
              <a:rPr lang="en-GB" sz="2800" b="1" dirty="0">
                <a:latin typeface="+mj-lt"/>
                <a:ea typeface="Arial"/>
                <a:cs typeface="Arial"/>
                <a:sym typeface="Arial"/>
              </a:rPr>
              <a:t>Seek advice before applying if this applies to you</a:t>
            </a:r>
            <a:r>
              <a:rPr lang="en-GB" sz="2800" dirty="0">
                <a:latin typeface="+mj-lt"/>
                <a:ea typeface="Arial"/>
                <a:cs typeface="Arial"/>
                <a:sym typeface="Arial"/>
              </a:rPr>
              <a:t>)</a:t>
            </a:r>
            <a:endParaRPr sz="2800" dirty="0">
              <a:latin typeface="+mj-lt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 b="1" dirty="0">
                <a:solidFill>
                  <a:srgbClr val="FFC000"/>
                </a:solidFill>
                <a:latin typeface="Arial Rounded MT Bold" panose="020F0704030504030204" pitchFamily="34" charset="0"/>
                <a:ea typeface="Nunito"/>
                <a:cs typeface="Nunito"/>
                <a:sym typeface="Nunito"/>
              </a:rPr>
              <a:t>What do you need </a:t>
            </a:r>
            <a:br>
              <a:rPr lang="en-GB" b="1" dirty="0">
                <a:solidFill>
                  <a:srgbClr val="FFC000"/>
                </a:solidFill>
                <a:latin typeface="Arial Rounded MT Bold" panose="020F0704030504030204" pitchFamily="34" charset="0"/>
                <a:ea typeface="Nunito"/>
                <a:cs typeface="Nunito"/>
                <a:sym typeface="Nunito"/>
              </a:rPr>
            </a:br>
            <a:r>
              <a:rPr lang="en-GB" b="1" dirty="0">
                <a:solidFill>
                  <a:srgbClr val="FFC000"/>
                </a:solidFill>
                <a:latin typeface="Arial Rounded MT Bold" panose="020F0704030504030204" pitchFamily="34" charset="0"/>
                <a:ea typeface="Nunito"/>
                <a:cs typeface="Nunito"/>
                <a:sym typeface="Nunito"/>
              </a:rPr>
              <a:t>to apply?</a:t>
            </a:r>
            <a:endParaRPr b="1" dirty="0">
              <a:solidFill>
                <a:srgbClr val="FFC000"/>
              </a:solidFill>
              <a:latin typeface="Arial Rounded MT Bold" panose="020F0704030504030204" pitchFamily="34" charset="0"/>
              <a:ea typeface="Nunito"/>
              <a:cs typeface="Nunito"/>
              <a:sym typeface="Nunito"/>
            </a:endParaRPr>
          </a:p>
        </p:txBody>
      </p:sp>
      <p:sp>
        <p:nvSpPr>
          <p:cNvPr id="168" name="Google Shape;168;p2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GB" dirty="0">
                <a:latin typeface="Arial"/>
                <a:ea typeface="Arial"/>
                <a:cs typeface="Arial"/>
                <a:sym typeface="Arial"/>
              </a:rPr>
              <a:t>Valid biometric passport or biometric national ID card from 30.3.19</a:t>
            </a:r>
            <a:endParaRPr dirty="0"/>
          </a:p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GB" dirty="0">
                <a:latin typeface="Arial"/>
                <a:ea typeface="Arial"/>
                <a:cs typeface="Arial"/>
                <a:sym typeface="Arial"/>
              </a:rPr>
              <a:t>If applicable: UK issued BRC (non-EU family member of EU citizen)</a:t>
            </a:r>
            <a:endParaRPr dirty="0"/>
          </a:p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GB" dirty="0">
                <a:latin typeface="Arial"/>
                <a:ea typeface="Arial"/>
                <a:cs typeface="Arial"/>
                <a:sym typeface="Arial"/>
              </a:rPr>
              <a:t>Android phone (min vs 6.0, NFC enabled)</a:t>
            </a:r>
          </a:p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GB" dirty="0">
                <a:latin typeface="Arial"/>
                <a:ea typeface="Arial"/>
                <a:cs typeface="Arial"/>
                <a:sym typeface="Arial"/>
              </a:rPr>
              <a:t>I Phone 8 or newer should also work</a:t>
            </a:r>
          </a:p>
          <a:p>
            <a:pPr indent="-457200">
              <a:spcBef>
                <a:spcPts val="0"/>
              </a:spcBef>
              <a:buSzPts val="3200"/>
            </a:pPr>
            <a:r>
              <a:rPr lang="en-GB" dirty="0">
                <a:latin typeface="Arial"/>
                <a:cs typeface="Arial"/>
                <a:sym typeface="Arial"/>
              </a:rPr>
              <a:t>If you do not have biometric ID now possible to apply online at </a:t>
            </a:r>
            <a:r>
              <a:rPr lang="en-GB" dirty="0">
                <a:hlinkClick r:id="rId3"/>
              </a:rPr>
              <a:t>https://apply-for-eu-settled-status.homeoffice.gov.uk/web-or-app</a:t>
            </a:r>
            <a:endParaRPr lang="en-GB" dirty="0"/>
          </a:p>
          <a:p>
            <a:pPr indent="-457200">
              <a:spcBef>
                <a:spcPts val="0"/>
              </a:spcBef>
              <a:buSzPts val="3200"/>
            </a:pPr>
            <a:endParaRPr lang="en-GB" dirty="0">
              <a:latin typeface="Arial"/>
              <a:cs typeface="Arial"/>
              <a:sym typeface="Arial"/>
            </a:endParaRPr>
          </a:p>
          <a:p>
            <a:pPr marL="0" indent="0">
              <a:spcBef>
                <a:spcPts val="0"/>
              </a:spcBef>
              <a:buSzPts val="3200"/>
              <a:buNone/>
            </a:pPr>
            <a:r>
              <a:rPr lang="en-GB" dirty="0"/>
              <a:t> 	</a:t>
            </a:r>
          </a:p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4"/>
          <p:cNvSpPr txBox="1"/>
          <p:nvPr/>
        </p:nvSpPr>
        <p:spPr>
          <a:xfrm>
            <a:off x="-80128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4800"/>
              <a:buFont typeface="Nunito"/>
              <a:buNone/>
            </a:pPr>
            <a:r>
              <a:rPr lang="en-GB" sz="4800" b="1" i="0" u="none" strike="noStrike" cap="none" dirty="0">
                <a:solidFill>
                  <a:srgbClr val="FFC000"/>
                </a:solidFill>
                <a:latin typeface="Arial Rounded MT Bold" panose="020F0704030504030204" pitchFamily="34" charset="0"/>
                <a:ea typeface="Nunito"/>
                <a:cs typeface="Nunito"/>
                <a:sym typeface="Nunito"/>
              </a:rPr>
              <a:t>Who are we?</a:t>
            </a:r>
            <a:endParaRPr sz="1400" b="1" i="0" u="none" strike="noStrike" cap="none" dirty="0">
              <a:solidFill>
                <a:srgbClr val="000000"/>
              </a:solidFill>
              <a:latin typeface="Arial Rounded MT Bold" panose="020F0704030504030204" pitchFamily="34" charset="0"/>
              <a:ea typeface="Nunito"/>
              <a:cs typeface="Nunito"/>
              <a:sym typeface="Nunito"/>
            </a:endParaRPr>
          </a:p>
        </p:txBody>
      </p:sp>
      <p:sp>
        <p:nvSpPr>
          <p:cNvPr id="95" name="Google Shape;95;p14"/>
          <p:cNvSpPr txBox="1"/>
          <p:nvPr/>
        </p:nvSpPr>
        <p:spPr>
          <a:xfrm>
            <a:off x="641838" y="1417638"/>
            <a:ext cx="7262446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GB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Sarah Woods is a Senior Adviser (International) based in the SU’s Student Advice Centre and provides advice on immigration routes including EEA residence, EU settlement, post study work, family and settlement visas.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endParaRPr lang="en-GB" sz="2400" dirty="0">
              <a:solidFill>
                <a:schemeClr val="dk1"/>
              </a:solidFill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GB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Mathew Wong is an adviser in the International Student Support team, advises and supports international students in relation to Tier 4 and EUSS applications. 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endParaRPr lang="en-GB" sz="2400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 b="1" dirty="0">
                <a:solidFill>
                  <a:srgbClr val="FFC000"/>
                </a:solidFill>
                <a:latin typeface="Arial Rounded MT Bold" panose="020F0704030504030204" pitchFamily="34" charset="0"/>
                <a:ea typeface="Nunito"/>
                <a:cs typeface="Nunito"/>
                <a:sym typeface="Nunito"/>
              </a:rPr>
              <a:t>How to Apply</a:t>
            </a:r>
            <a:endParaRPr b="1" dirty="0">
              <a:solidFill>
                <a:srgbClr val="FFC000"/>
              </a:solidFill>
              <a:latin typeface="Arial Rounded MT Bold" panose="020F0704030504030204" pitchFamily="34" charset="0"/>
              <a:ea typeface="Nunito"/>
              <a:cs typeface="Nunito"/>
              <a:sym typeface="Nunito"/>
            </a:endParaRPr>
          </a:p>
        </p:txBody>
      </p:sp>
      <p:sp>
        <p:nvSpPr>
          <p:cNvPr id="174" name="Google Shape;174;p2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Enable NFC on your phone</a:t>
            </a:r>
            <a:endParaRPr dirty="0"/>
          </a:p>
          <a:p>
            <a:pPr marL="4572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Download the UKVI app  (EU exit ID document check)</a:t>
            </a:r>
          </a:p>
          <a:p>
            <a:pPr marL="4572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Verify your identity via the app (scan passport and take a picture)</a:t>
            </a:r>
            <a:endParaRPr dirty="0"/>
          </a:p>
          <a:p>
            <a:pPr marL="4572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Complete application on your phone or computer (you will be sent code to log in)</a:t>
            </a:r>
          </a:p>
          <a:p>
            <a:pPr marL="11430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endParaRPr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4400"/>
              <a:buFont typeface="Nunito"/>
              <a:buNone/>
            </a:pPr>
            <a:r>
              <a:rPr lang="en-GB" b="1" dirty="0">
                <a:solidFill>
                  <a:srgbClr val="FFC000"/>
                </a:solidFill>
                <a:latin typeface="Arial Rounded MT Bold" panose="020F0704030504030204" pitchFamily="34" charset="0"/>
                <a:ea typeface="Nunito"/>
                <a:cs typeface="Nunito"/>
                <a:sym typeface="Nunito"/>
              </a:rPr>
              <a:t>Using the app</a:t>
            </a:r>
            <a:endParaRPr b="1" dirty="0">
              <a:solidFill>
                <a:srgbClr val="FFC000"/>
              </a:solidFill>
              <a:latin typeface="Arial Rounded MT Bold" panose="020F0704030504030204" pitchFamily="34" charset="0"/>
              <a:ea typeface="Nunito"/>
              <a:cs typeface="Nunito"/>
              <a:sym typeface="Nunito"/>
            </a:endParaRPr>
          </a:p>
        </p:txBody>
      </p:sp>
      <p:sp>
        <p:nvSpPr>
          <p:cNvPr id="180" name="Google Shape;180;p28"/>
          <p:cNvSpPr txBox="1">
            <a:spLocks noGrp="1"/>
          </p:cNvSpPr>
          <p:nvPr>
            <p:ph type="body" idx="1"/>
          </p:nvPr>
        </p:nvSpPr>
        <p:spPr>
          <a:xfrm>
            <a:off x="457200" y="1216550"/>
            <a:ext cx="8229600" cy="4909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1755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Arial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71755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Arial"/>
              <a:buAutoNum type="arabicPeriod"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Provide contact details</a:t>
            </a:r>
            <a:endParaRPr/>
          </a:p>
          <a:p>
            <a:pPr marL="71755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Arial"/>
              <a:buAutoNum type="arabicPeriod"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Verify your email</a:t>
            </a:r>
            <a:endParaRPr/>
          </a:p>
          <a:p>
            <a:pPr marL="71755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Arial"/>
              <a:buAutoNum type="arabicPeriod"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Receive PIN via sms </a:t>
            </a:r>
            <a:endParaRPr/>
          </a:p>
          <a:p>
            <a:pPr marL="71755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Arial"/>
              <a:buAutoNum type="arabicPeriod"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Enter PIN to continue</a:t>
            </a:r>
            <a:endParaRPr/>
          </a:p>
          <a:p>
            <a:pPr marL="71755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Arial"/>
              <a:buAutoNum type="arabicPeriod"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Scan your passport</a:t>
            </a:r>
            <a:endParaRPr/>
          </a:p>
          <a:p>
            <a:pPr marL="71755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Arial"/>
              <a:buAutoNum type="arabicPeriod"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Scan face </a:t>
            </a:r>
            <a:endParaRPr/>
          </a:p>
          <a:p>
            <a:pPr marL="71755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Arial"/>
              <a:buAutoNum type="arabicPeriod"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Take a photograph</a:t>
            </a:r>
            <a:endParaRPr/>
          </a:p>
          <a:p>
            <a:pPr marL="203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203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 b="1" dirty="0">
                <a:solidFill>
                  <a:srgbClr val="FFC000"/>
                </a:solidFill>
                <a:latin typeface="Arial Rounded MT Bold" panose="020F0704030504030204" pitchFamily="34" charset="0"/>
                <a:ea typeface="Nunito"/>
                <a:cs typeface="Nunito"/>
                <a:sym typeface="Nunito"/>
              </a:rPr>
              <a:t>Scanning photo page</a:t>
            </a:r>
            <a:endParaRPr b="1" dirty="0">
              <a:solidFill>
                <a:srgbClr val="FFC000"/>
              </a:solidFill>
              <a:latin typeface="Arial Rounded MT Bold" panose="020F0704030504030204" pitchFamily="34" charset="0"/>
              <a:ea typeface="Nunito"/>
              <a:cs typeface="Nunito"/>
              <a:sym typeface="Nunito"/>
            </a:endParaRPr>
          </a:p>
        </p:txBody>
      </p:sp>
      <p:sp>
        <p:nvSpPr>
          <p:cNvPr id="186" name="Google Shape;186;p29"/>
          <p:cNvSpPr txBox="1">
            <a:spLocks noGrp="1"/>
          </p:cNvSpPr>
          <p:nvPr>
            <p:ph type="body" idx="1"/>
          </p:nvPr>
        </p:nvSpPr>
        <p:spPr>
          <a:xfrm>
            <a:off x="457200" y="1311966"/>
            <a:ext cx="8229600" cy="4814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30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Follow prompts on app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45720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45720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11430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If you are having problems, try taking the photo at arm’s length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7" name="Google Shape;187;p29" descr="'Scan your document' screen – make sure you include all the information in your phot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0185" y="1642028"/>
            <a:ext cx="3025140" cy="20154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29" descr="'Scan your document' – try taking the photo of your document at arm's length if you are having problems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0185" y="4683009"/>
            <a:ext cx="2676525" cy="17849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 b="1">
                <a:solidFill>
                  <a:srgbClr val="FFC000"/>
                </a:solidFill>
                <a:latin typeface="Nunito"/>
                <a:ea typeface="Nunito"/>
                <a:cs typeface="Nunito"/>
                <a:sym typeface="Nunito"/>
              </a:rPr>
              <a:t>Place phone on passport</a:t>
            </a:r>
            <a:endParaRPr b="1">
              <a:solidFill>
                <a:srgbClr val="FFC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94" name="Google Shape;194;p3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 sz="2800" dirty="0">
                <a:latin typeface="+mn-lt"/>
              </a:rPr>
              <a:t>Remove any covers from phone or passport</a:t>
            </a:r>
            <a:endParaRPr dirty="0">
              <a:latin typeface="+mn-lt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 sz="2800" dirty="0">
                <a:latin typeface="+mn-lt"/>
              </a:rPr>
              <a:t>Click “check now”, place device on top of document</a:t>
            </a:r>
            <a:endParaRPr dirty="0">
              <a:latin typeface="+mn-lt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 sz="2800" dirty="0">
                <a:latin typeface="+mn-lt"/>
              </a:rPr>
              <a:t>After 3 unsuccessful attempts – locked out for 1 day</a:t>
            </a:r>
            <a:endParaRPr dirty="0">
              <a:latin typeface="+mn-lt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 sz="2800" dirty="0">
                <a:latin typeface="+mn-lt"/>
              </a:rPr>
              <a:t>Move device around document until app recognises it</a:t>
            </a:r>
            <a:endParaRPr dirty="0">
              <a:latin typeface="+mn-lt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 sz="2800" b="1" dirty="0">
                <a:latin typeface="+mn-lt"/>
              </a:rPr>
              <a:t>Tip:</a:t>
            </a:r>
            <a:r>
              <a:rPr lang="en-GB" sz="2800" dirty="0">
                <a:latin typeface="+mn-lt"/>
              </a:rPr>
              <a:t> place top half of phone </a:t>
            </a:r>
            <a:endParaRPr dirty="0">
              <a:latin typeface="+mn-lt"/>
            </a:endParaRPr>
          </a:p>
          <a:p>
            <a:pPr marL="11430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lang="en-GB" sz="2800" dirty="0">
                <a:latin typeface="+mn-lt"/>
              </a:rPr>
              <a:t>on bottom half of passport</a:t>
            </a:r>
            <a:endParaRPr sz="2800" dirty="0">
              <a:latin typeface="+mn-lt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 b="1" dirty="0">
                <a:solidFill>
                  <a:srgbClr val="FFC000"/>
                </a:solidFill>
                <a:latin typeface="Arial Rounded MT Bold" panose="020F0704030504030204" pitchFamily="34" charset="0"/>
                <a:ea typeface="Nunito"/>
                <a:cs typeface="Nunito"/>
                <a:sym typeface="Nunito"/>
              </a:rPr>
              <a:t>Place phone on passport</a:t>
            </a:r>
            <a:endParaRPr b="1" dirty="0">
              <a:solidFill>
                <a:srgbClr val="FFC000"/>
              </a:solidFill>
              <a:latin typeface="Arial Rounded MT Bold" panose="020F0704030504030204" pitchFamily="34" charset="0"/>
              <a:ea typeface="Nunito"/>
              <a:cs typeface="Nunito"/>
              <a:sym typeface="Nunito"/>
            </a:endParaRPr>
          </a:p>
        </p:txBody>
      </p:sp>
      <p:sp>
        <p:nvSpPr>
          <p:cNvPr id="201" name="Google Shape;201;p3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2800"/>
          </a:p>
        </p:txBody>
      </p:sp>
      <p:pic>
        <p:nvPicPr>
          <p:cNvPr id="202" name="Google Shape;202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44132" y="1666462"/>
            <a:ext cx="2405890" cy="42771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3959"/>
              <a:buFont typeface="Nunito"/>
              <a:buNone/>
            </a:pPr>
            <a:r>
              <a:rPr lang="en-GB" b="1" dirty="0">
                <a:solidFill>
                  <a:srgbClr val="FFC000"/>
                </a:solidFill>
                <a:latin typeface="Arial Rounded MT Bold" panose="020F0704030504030204" pitchFamily="34" charset="0"/>
                <a:ea typeface="Nunito"/>
                <a:cs typeface="Nunito"/>
                <a:sym typeface="Nunito"/>
              </a:rPr>
              <a:t>Continue application </a:t>
            </a:r>
            <a:endParaRPr b="1" dirty="0">
              <a:solidFill>
                <a:srgbClr val="FFC000"/>
              </a:solidFill>
              <a:latin typeface="Arial Rounded MT Bold" panose="020F0704030504030204" pitchFamily="34" charset="0"/>
              <a:ea typeface="Nunito"/>
              <a:cs typeface="Nunito"/>
              <a:sym typeface="Nunito"/>
            </a:endParaRPr>
          </a:p>
        </p:txBody>
      </p:sp>
      <p:sp>
        <p:nvSpPr>
          <p:cNvPr id="208" name="Google Shape;208;p32"/>
          <p:cNvSpPr txBox="1">
            <a:spLocks noGrp="1"/>
          </p:cNvSpPr>
          <p:nvPr>
            <p:ph type="body" idx="1"/>
          </p:nvPr>
        </p:nvSpPr>
        <p:spPr>
          <a:xfrm>
            <a:off x="463826" y="1653209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461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GB" sz="2400" dirty="0">
                <a:latin typeface="Arial"/>
                <a:ea typeface="Arial"/>
                <a:cs typeface="Arial"/>
                <a:sym typeface="Arial"/>
              </a:rPr>
              <a:t>888.Answer questions about yourself (passport number, </a:t>
            </a:r>
            <a:endParaRPr dirty="0"/>
          </a:p>
          <a:p>
            <a:pPr marL="34290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 sz="2400" dirty="0">
                <a:latin typeface="Arial"/>
                <a:ea typeface="Arial"/>
                <a:cs typeface="Arial"/>
                <a:sym typeface="Arial"/>
              </a:rPr>
              <a:t>nationality </a:t>
            </a:r>
            <a:r>
              <a:rPr lang="en-GB" sz="2400" dirty="0" err="1">
                <a:latin typeface="Arial"/>
                <a:ea typeface="Arial"/>
                <a:cs typeface="Arial"/>
                <a:sym typeface="Arial"/>
              </a:rPr>
              <a:t>etc</a:t>
            </a:r>
            <a:r>
              <a:rPr lang="en-GB" sz="2400" dirty="0">
                <a:latin typeface="Arial"/>
                <a:ea typeface="Arial"/>
                <a:cs typeface="Arial"/>
                <a:sym typeface="Arial"/>
              </a:rPr>
              <a:t>)</a:t>
            </a:r>
            <a:endParaRPr dirty="0"/>
          </a:p>
          <a:p>
            <a:pPr marL="5461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GB" sz="2400" dirty="0">
                <a:latin typeface="Arial"/>
                <a:ea typeface="Arial"/>
                <a:cs typeface="Arial"/>
                <a:sym typeface="Arial"/>
              </a:rPr>
              <a:t>Answer questions about criminal convictions*, terrorist activities</a:t>
            </a:r>
            <a:endParaRPr dirty="0"/>
          </a:p>
          <a:p>
            <a:pPr marL="5461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GB" sz="2400" dirty="0">
                <a:latin typeface="Arial"/>
                <a:ea typeface="Arial"/>
                <a:cs typeface="Arial"/>
                <a:sym typeface="Arial"/>
              </a:rPr>
              <a:t>Answer security questions</a:t>
            </a:r>
            <a:endParaRPr dirty="0"/>
          </a:p>
          <a:p>
            <a:pPr marL="5461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GB" sz="2400" dirty="0">
                <a:latin typeface="Arial"/>
                <a:ea typeface="Arial"/>
                <a:cs typeface="Arial"/>
                <a:sym typeface="Arial"/>
              </a:rPr>
              <a:t>Provide NI number (if applicable)</a:t>
            </a:r>
            <a:endParaRPr dirty="0"/>
          </a:p>
          <a:p>
            <a:pPr marL="5461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GB" sz="2400" dirty="0">
                <a:latin typeface="Arial"/>
                <a:ea typeface="Arial"/>
                <a:cs typeface="Arial"/>
                <a:sym typeface="Arial"/>
              </a:rPr>
              <a:t>Provisional result if settled or pre-settled status</a:t>
            </a:r>
            <a:endParaRPr dirty="0"/>
          </a:p>
          <a:p>
            <a:pPr marL="5461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GB" sz="2400" dirty="0">
                <a:latin typeface="Arial"/>
                <a:ea typeface="Arial"/>
                <a:cs typeface="Arial"/>
                <a:sym typeface="Arial"/>
              </a:rPr>
              <a:t>If   a) you don’t have a NI number    OR 	b) you think you should have settled status but NI record doesn’t cover last 5 years – option to upload further documents</a:t>
            </a:r>
            <a:endParaRPr dirty="0"/>
          </a:p>
          <a:p>
            <a:pPr marL="203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34290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endParaRPr sz="2400" dirty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 sz="2800" dirty="0">
                <a:latin typeface="+mj-lt"/>
              </a:rPr>
              <a:t>Annual bank statement (at least 6 months transactions)</a:t>
            </a:r>
            <a:endParaRPr sz="2800" dirty="0">
              <a:latin typeface="+mj-lt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 sz="2800" dirty="0">
                <a:latin typeface="+mj-lt"/>
              </a:rPr>
              <a:t>Council Tax letter</a:t>
            </a:r>
            <a:endParaRPr sz="2800" dirty="0">
              <a:latin typeface="+mj-lt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 sz="2800" dirty="0">
                <a:latin typeface="+mj-lt"/>
              </a:rPr>
              <a:t>Letter/Cert from school, college, university</a:t>
            </a:r>
            <a:endParaRPr sz="2800" dirty="0">
              <a:latin typeface="+mj-lt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 sz="2800" dirty="0">
                <a:latin typeface="+mj-lt"/>
              </a:rPr>
              <a:t>Letter from Student Finance England </a:t>
            </a:r>
            <a:endParaRPr sz="2800" dirty="0">
              <a:latin typeface="+mj-lt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 sz="2800" dirty="0">
                <a:latin typeface="+mj-lt"/>
              </a:rPr>
              <a:t>Letter from employer</a:t>
            </a:r>
            <a:endParaRPr sz="2800" dirty="0">
              <a:latin typeface="+mj-lt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 sz="2800" dirty="0">
                <a:latin typeface="+mj-lt"/>
              </a:rPr>
              <a:t>Not an exhaustive list!</a:t>
            </a:r>
            <a:endParaRPr sz="2800" dirty="0">
              <a:latin typeface="+mj-lt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 sz="2800" dirty="0">
                <a:latin typeface="+mj-lt"/>
              </a:rPr>
              <a:t>https://www.gov.uk/guidance/eu-settlement-scheme-evidence-of-uk-residence</a:t>
            </a:r>
            <a:endParaRPr sz="2800" dirty="0">
              <a:latin typeface="+mj-lt"/>
            </a:endParaRPr>
          </a:p>
        </p:txBody>
      </p:sp>
      <p:sp>
        <p:nvSpPr>
          <p:cNvPr id="240" name="Google Shape;240;p3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 b="1" dirty="0">
                <a:solidFill>
                  <a:srgbClr val="FFC000"/>
                </a:solidFill>
                <a:latin typeface="Arial Rounded MT Bold" panose="020F0704030504030204" pitchFamily="34" charset="0"/>
                <a:ea typeface="Nunito"/>
                <a:cs typeface="Nunito"/>
                <a:sym typeface="Nunito"/>
              </a:rPr>
              <a:t>Examples of Docs</a:t>
            </a:r>
            <a:br>
              <a:rPr lang="en-GB" b="1" dirty="0">
                <a:solidFill>
                  <a:srgbClr val="FFC000"/>
                </a:solidFill>
                <a:latin typeface="Arial Rounded MT Bold" panose="020F0704030504030204" pitchFamily="34" charset="0"/>
                <a:ea typeface="Nunito"/>
                <a:cs typeface="Nunito"/>
                <a:sym typeface="Nunito"/>
              </a:rPr>
            </a:br>
            <a:r>
              <a:rPr lang="en-GB" b="1" dirty="0">
                <a:solidFill>
                  <a:srgbClr val="FFC000"/>
                </a:solidFill>
                <a:latin typeface="Arial Rounded MT Bold" panose="020F0704030504030204" pitchFamily="34" charset="0"/>
                <a:ea typeface="Nunito"/>
                <a:cs typeface="Nunito"/>
                <a:sym typeface="Nunito"/>
              </a:rPr>
              <a:t>  Longer periods of residence</a:t>
            </a:r>
            <a:endParaRPr b="1" dirty="0">
              <a:solidFill>
                <a:srgbClr val="FFC000"/>
              </a:solidFill>
              <a:latin typeface="Arial Rounded MT Bold" panose="020F0704030504030204" pitchFamily="34" charset="0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 b="1" dirty="0">
                <a:solidFill>
                  <a:srgbClr val="FFC000"/>
                </a:solidFill>
                <a:latin typeface="Arial Rounded MT Bold" panose="020F0704030504030204" pitchFamily="34" charset="0"/>
                <a:ea typeface="Nunito"/>
                <a:cs typeface="Nunito"/>
                <a:sym typeface="Nunito"/>
              </a:rPr>
              <a:t>Examples of Docs </a:t>
            </a:r>
            <a:br>
              <a:rPr lang="en-GB" b="1" dirty="0">
                <a:solidFill>
                  <a:srgbClr val="FFC000"/>
                </a:solidFill>
                <a:latin typeface="Arial Rounded MT Bold" panose="020F0704030504030204" pitchFamily="34" charset="0"/>
                <a:ea typeface="Nunito"/>
                <a:cs typeface="Nunito"/>
                <a:sym typeface="Nunito"/>
              </a:rPr>
            </a:br>
            <a:r>
              <a:rPr lang="en-GB" b="1" dirty="0">
                <a:solidFill>
                  <a:srgbClr val="FFC000"/>
                </a:solidFill>
                <a:latin typeface="Arial Rounded MT Bold" panose="020F0704030504030204" pitchFamily="34" charset="0"/>
                <a:ea typeface="Nunito"/>
                <a:cs typeface="Nunito"/>
                <a:sym typeface="Nunito"/>
              </a:rPr>
              <a:t>Shorter periods residence</a:t>
            </a:r>
            <a:endParaRPr b="1" dirty="0">
              <a:solidFill>
                <a:srgbClr val="FFC000"/>
              </a:solidFill>
              <a:latin typeface="Arial Rounded MT Bold" panose="020F0704030504030204" pitchFamily="34" charset="0"/>
              <a:ea typeface="Nunito"/>
              <a:cs typeface="Nunito"/>
              <a:sym typeface="Nunito"/>
            </a:endParaRPr>
          </a:p>
        </p:txBody>
      </p:sp>
      <p:sp>
        <p:nvSpPr>
          <p:cNvPr id="246" name="Google Shape;246;p3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 b="1" dirty="0">
                <a:latin typeface="Arial"/>
                <a:ea typeface="Arial"/>
                <a:cs typeface="Arial"/>
                <a:sym typeface="Arial"/>
              </a:rPr>
              <a:t>Will cover month they are dated from</a:t>
            </a:r>
            <a:endParaRPr dirty="0"/>
          </a:p>
          <a:p>
            <a:pPr marL="4572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 dirty="0">
                <a:latin typeface="+mj-lt"/>
                <a:ea typeface="Arial"/>
                <a:cs typeface="Arial"/>
                <a:sym typeface="Arial"/>
              </a:rPr>
              <a:t>Utility bills</a:t>
            </a:r>
            <a:endParaRPr dirty="0">
              <a:latin typeface="+mj-lt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 dirty="0">
                <a:latin typeface="+mj-lt"/>
                <a:ea typeface="Arial"/>
                <a:cs typeface="Arial"/>
                <a:sym typeface="Arial"/>
              </a:rPr>
              <a:t>GP or hospital appointment card /letter </a:t>
            </a:r>
            <a:endParaRPr dirty="0">
              <a:latin typeface="+mj-lt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 dirty="0">
                <a:latin typeface="+mj-lt"/>
                <a:ea typeface="Arial"/>
                <a:cs typeface="Arial"/>
                <a:sym typeface="Arial"/>
              </a:rPr>
              <a:t>Payslip</a:t>
            </a:r>
            <a:endParaRPr dirty="0">
              <a:latin typeface="+mj-lt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 dirty="0">
                <a:latin typeface="+mj-lt"/>
                <a:ea typeface="Arial"/>
                <a:cs typeface="Arial"/>
                <a:sym typeface="Arial"/>
              </a:rPr>
              <a:t>Passport stamp</a:t>
            </a:r>
            <a:endParaRPr dirty="0">
              <a:latin typeface="+mj-lt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 dirty="0">
                <a:latin typeface="+mj-lt"/>
                <a:ea typeface="Arial"/>
                <a:cs typeface="Arial"/>
                <a:sym typeface="Arial"/>
              </a:rPr>
              <a:t>Used travel ticket showing entry to UK</a:t>
            </a:r>
            <a:endParaRPr dirty="0">
              <a:latin typeface="+mj-lt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 dirty="0">
                <a:latin typeface="+mj-lt"/>
                <a:ea typeface="Arial"/>
                <a:cs typeface="Arial"/>
                <a:sym typeface="Arial"/>
              </a:rPr>
              <a:t>Letter from a government department, public service or charity</a:t>
            </a:r>
            <a:endParaRPr dirty="0">
              <a:latin typeface="+mj-lt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 b="1" dirty="0">
                <a:solidFill>
                  <a:srgbClr val="FFC000"/>
                </a:solidFill>
                <a:latin typeface="Arial Rounded MT Bold" panose="020F0704030504030204" pitchFamily="34" charset="0"/>
                <a:ea typeface="Nunito"/>
                <a:cs typeface="Nunito"/>
                <a:sym typeface="Nunito"/>
              </a:rPr>
              <a:t>Docs which you </a:t>
            </a:r>
            <a:br>
              <a:rPr lang="en-GB" b="1" dirty="0">
                <a:solidFill>
                  <a:srgbClr val="FFC000"/>
                </a:solidFill>
                <a:latin typeface="Arial Rounded MT Bold" panose="020F0704030504030204" pitchFamily="34" charset="0"/>
                <a:ea typeface="Nunito"/>
                <a:cs typeface="Nunito"/>
                <a:sym typeface="Nunito"/>
              </a:rPr>
            </a:br>
            <a:r>
              <a:rPr lang="en-GB" b="1" dirty="0">
                <a:solidFill>
                  <a:srgbClr val="FFC000"/>
                </a:solidFill>
                <a:latin typeface="Arial Rounded MT Bold" panose="020F0704030504030204" pitchFamily="34" charset="0"/>
                <a:ea typeface="Nunito"/>
                <a:cs typeface="Nunito"/>
                <a:sym typeface="Nunito"/>
              </a:rPr>
              <a:t>cannot use</a:t>
            </a:r>
            <a:endParaRPr b="1" dirty="0">
              <a:solidFill>
                <a:srgbClr val="FFC000"/>
              </a:solidFill>
              <a:latin typeface="Arial Rounded MT Bold" panose="020F0704030504030204" pitchFamily="34" charset="0"/>
              <a:ea typeface="Nunito"/>
              <a:cs typeface="Nunito"/>
              <a:sym typeface="Nunito"/>
            </a:endParaRPr>
          </a:p>
        </p:txBody>
      </p:sp>
      <p:sp>
        <p:nvSpPr>
          <p:cNvPr id="252" name="Google Shape;252;p3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 dirty="0">
                <a:latin typeface="Arial"/>
                <a:ea typeface="Arial"/>
                <a:cs typeface="Arial"/>
                <a:sym typeface="Arial"/>
              </a:rPr>
              <a:t>photos and videos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 dirty="0">
                <a:latin typeface="Arial"/>
                <a:ea typeface="Arial"/>
                <a:cs typeface="Arial"/>
                <a:sym typeface="Arial"/>
              </a:rPr>
              <a:t>letters or references from family and friends</a:t>
            </a:r>
            <a:endParaRPr dirty="0"/>
          </a:p>
          <a:p>
            <a:pPr marL="4572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 dirty="0">
                <a:latin typeface="Arial"/>
                <a:ea typeface="Arial"/>
                <a:cs typeface="Arial"/>
                <a:sym typeface="Arial"/>
              </a:rPr>
              <a:t>greeting cards, </a:t>
            </a:r>
            <a:endParaRPr dirty="0"/>
          </a:p>
          <a:p>
            <a:pPr marL="4572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 dirty="0">
                <a:latin typeface="Arial"/>
                <a:ea typeface="Arial"/>
                <a:cs typeface="Arial"/>
                <a:sym typeface="Arial"/>
              </a:rPr>
              <a:t>postcards sent or received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 dirty="0">
                <a:latin typeface="Arial"/>
                <a:ea typeface="Arial"/>
                <a:cs typeface="Arial"/>
                <a:sym typeface="Arial"/>
              </a:rPr>
              <a:t>personal scrapbooks</a:t>
            </a:r>
            <a:endParaRPr dirty="0"/>
          </a:p>
          <a:p>
            <a:pPr marL="45720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3959"/>
              <a:buFont typeface="Nunito"/>
              <a:buNone/>
            </a:pPr>
            <a:r>
              <a:rPr lang="en-GB" sz="3959" b="1" dirty="0">
                <a:solidFill>
                  <a:srgbClr val="FFC000"/>
                </a:solidFill>
                <a:latin typeface="Arial Rounded MT Bold" panose="020F0704030504030204" pitchFamily="34" charset="0"/>
                <a:ea typeface="Nunito"/>
                <a:cs typeface="Nunito"/>
                <a:sym typeface="Nunito"/>
              </a:rPr>
              <a:t>What’s next?</a:t>
            </a:r>
            <a:endParaRPr sz="3959" b="1" dirty="0">
              <a:solidFill>
                <a:srgbClr val="FFC000"/>
              </a:solidFill>
              <a:latin typeface="Arial Rounded MT Bold" panose="020F0704030504030204" pitchFamily="34" charset="0"/>
              <a:ea typeface="Nunito"/>
              <a:cs typeface="Nunito"/>
              <a:sym typeface="Nunito"/>
            </a:endParaRPr>
          </a:p>
        </p:txBody>
      </p:sp>
      <p:sp>
        <p:nvSpPr>
          <p:cNvPr id="214" name="Google Shape;214;p33"/>
          <p:cNvSpPr txBox="1">
            <a:spLocks noGrp="1"/>
          </p:cNvSpPr>
          <p:nvPr>
            <p:ph type="body" idx="1"/>
          </p:nvPr>
        </p:nvSpPr>
        <p:spPr>
          <a:xfrm>
            <a:off x="463826" y="1653209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461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GB" sz="2800" dirty="0">
                <a:latin typeface="Arial"/>
                <a:ea typeface="Arial"/>
                <a:cs typeface="Arial"/>
                <a:sym typeface="Arial"/>
              </a:rPr>
              <a:t>Receive email confirmation of payment and application</a:t>
            </a:r>
            <a:endParaRPr dirty="0"/>
          </a:p>
          <a:p>
            <a:pPr marL="5461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GB" sz="2800" dirty="0">
                <a:latin typeface="Arial"/>
                <a:ea typeface="Arial"/>
                <a:cs typeface="Arial"/>
                <a:sym typeface="Arial"/>
              </a:rPr>
              <a:t>Within ? Days you receive an email with the decision letter attached</a:t>
            </a:r>
          </a:p>
          <a:p>
            <a:pPr marL="5461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GB" sz="2800" dirty="0">
                <a:latin typeface="Arial"/>
                <a:ea typeface="Arial"/>
                <a:cs typeface="Arial"/>
                <a:sym typeface="Arial"/>
              </a:rPr>
              <a:t>Average length of time currently 10 days</a:t>
            </a:r>
          </a:p>
          <a:p>
            <a:pPr marL="5461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GB" sz="2800" dirty="0">
                <a:latin typeface="Arial"/>
                <a:cs typeface="Arial"/>
                <a:sym typeface="Arial"/>
              </a:rPr>
              <a:t>Up to now decisions have been fairly quick but this could change</a:t>
            </a:r>
            <a:endParaRPr dirty="0"/>
          </a:p>
          <a:p>
            <a:pPr marL="5461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GB" sz="2800" dirty="0">
                <a:latin typeface="Arial"/>
                <a:ea typeface="Arial"/>
                <a:cs typeface="Arial"/>
                <a:sym typeface="Arial"/>
              </a:rPr>
              <a:t>Decision letter tells you your status and includes a link to the online checking service</a:t>
            </a:r>
          </a:p>
          <a:p>
            <a:pPr marL="34290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endParaRPr sz="2400" dirty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3959"/>
              <a:buFont typeface="Nunito"/>
              <a:buNone/>
            </a:pPr>
            <a:r>
              <a:rPr lang="en-GB" b="1" dirty="0">
                <a:solidFill>
                  <a:srgbClr val="FFC000"/>
                </a:solidFill>
                <a:latin typeface="Arial Rounded MT Bold" panose="020F0704030504030204" pitchFamily="34" charset="0"/>
                <a:ea typeface="Nunito"/>
                <a:cs typeface="Nunito"/>
                <a:sym typeface="Nunito"/>
              </a:rPr>
              <a:t>What is aim of the session?</a:t>
            </a:r>
            <a:endParaRPr b="1" dirty="0">
              <a:solidFill>
                <a:srgbClr val="FFC000"/>
              </a:solidFill>
              <a:latin typeface="Arial Rounded MT Bold" panose="020F0704030504030204" pitchFamily="34" charset="0"/>
              <a:ea typeface="Nunito"/>
              <a:cs typeface="Nunito"/>
              <a:sym typeface="Nunito"/>
            </a:endParaRPr>
          </a:p>
        </p:txBody>
      </p:sp>
      <p:sp>
        <p:nvSpPr>
          <p:cNvPr id="101" name="Google Shape;101;p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60"/>
              <a:buNone/>
            </a:pPr>
            <a:r>
              <a:rPr lang="en-GB" sz="2960" dirty="0">
                <a:latin typeface="Arial"/>
                <a:ea typeface="Arial"/>
                <a:cs typeface="Arial"/>
                <a:sym typeface="Arial"/>
              </a:rPr>
              <a:t>To provide</a:t>
            </a:r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60"/>
              <a:buChar char="•"/>
            </a:pPr>
            <a:r>
              <a:rPr lang="en-GB" sz="2960" dirty="0">
                <a:latin typeface="Arial"/>
                <a:ea typeface="Arial"/>
                <a:cs typeface="Arial"/>
                <a:sym typeface="Arial"/>
              </a:rPr>
              <a:t>Brexit update</a:t>
            </a:r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60"/>
              <a:buChar char="•"/>
            </a:pPr>
            <a:r>
              <a:rPr lang="en-GB" sz="2960" dirty="0">
                <a:latin typeface="Arial"/>
                <a:ea typeface="Arial"/>
                <a:cs typeface="Arial"/>
                <a:sym typeface="Arial"/>
              </a:rPr>
              <a:t>EU/EFTA citizen rights (Deal &amp; No Deal)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Char char="•"/>
            </a:pPr>
            <a:r>
              <a:rPr lang="en-GB" sz="2960" dirty="0">
                <a:latin typeface="Arial"/>
                <a:ea typeface="Arial"/>
                <a:cs typeface="Arial"/>
                <a:sym typeface="Arial"/>
              </a:rPr>
              <a:t>Provide an overview of EU Settled Status Scheme (EUSS) and how to apply</a:t>
            </a:r>
            <a:endParaRPr sz="2960" dirty="0"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Char char="•"/>
            </a:pPr>
            <a:r>
              <a:rPr lang="en-GB" sz="2960" dirty="0">
                <a:latin typeface="Arial"/>
                <a:ea typeface="Arial"/>
                <a:cs typeface="Arial"/>
                <a:sym typeface="Arial"/>
              </a:rPr>
              <a:t>Details of further advice &amp; support from SU &amp; University</a:t>
            </a:r>
          </a:p>
          <a:p>
            <a:pPr marL="342900" lvl="0" indent="-342900" algn="l" rtl="0">
              <a:lnSpc>
                <a:spcPct val="10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Char char="•"/>
            </a:pPr>
            <a:r>
              <a:rPr lang="en-GB" sz="2960" dirty="0">
                <a:latin typeface="Arial"/>
                <a:ea typeface="Arial"/>
                <a:cs typeface="Arial"/>
                <a:sym typeface="Arial"/>
              </a:rPr>
              <a:t>Q &amp; A’s- we will do our best to answer them!</a:t>
            </a:r>
            <a:endParaRPr sz="2960" dirty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4"/>
          <p:cNvSpPr txBox="1">
            <a:spLocks noGrp="1"/>
          </p:cNvSpPr>
          <p:nvPr>
            <p:ph type="title"/>
          </p:nvPr>
        </p:nvSpPr>
        <p:spPr>
          <a:xfrm>
            <a:off x="571500" y="486422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 sz="2400"/>
              <a:t>Type in passport number  &amp; date of birth, receive code by text or email and type it in</a:t>
            </a:r>
            <a:endParaRPr sz="2400"/>
          </a:p>
        </p:txBody>
      </p:sp>
      <p:pic>
        <p:nvPicPr>
          <p:cNvPr id="220" name="Google Shape;220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3292" y="274638"/>
            <a:ext cx="7197415" cy="4048546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3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09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C000"/>
                </a:solidFill>
                <a:latin typeface="Arial Rounded MT Bold" panose="020F0704030504030204" pitchFamily="34" charset="0"/>
              </a:rPr>
              <a:t>How will I prove my status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GB" dirty="0">
                <a:latin typeface="Arial"/>
                <a:ea typeface="Arial"/>
                <a:cs typeface="Arial"/>
                <a:sym typeface="Arial"/>
              </a:rPr>
              <a:t>Evidence of pre settled or settled status is in digital form for EU citizens</a:t>
            </a:r>
            <a:endParaRPr lang="en-GB" dirty="0"/>
          </a:p>
          <a:p>
            <a:pPr lvl="0"/>
            <a:r>
              <a:rPr lang="en-GB" dirty="0">
                <a:latin typeface="Arial"/>
                <a:ea typeface="Arial"/>
                <a:cs typeface="Arial"/>
                <a:sym typeface="Arial"/>
              </a:rPr>
              <a:t>Accessible via ID number, D.O.B and 2 stage verification code)</a:t>
            </a:r>
            <a:endParaRPr lang="en-GB" dirty="0"/>
          </a:p>
          <a:p>
            <a:pPr lvl="0"/>
            <a:r>
              <a:rPr lang="en-GB" dirty="0">
                <a:latin typeface="Arial"/>
                <a:ea typeface="Arial"/>
                <a:cs typeface="Arial"/>
                <a:sym typeface="Arial"/>
              </a:rPr>
              <a:t>It will display name, photo, personal details</a:t>
            </a:r>
            <a:endParaRPr lang="en-GB" dirty="0"/>
          </a:p>
          <a:p>
            <a:pPr lvl="0"/>
            <a:r>
              <a:rPr lang="en-GB" dirty="0">
                <a:latin typeface="Arial"/>
                <a:ea typeface="Arial"/>
                <a:cs typeface="Arial"/>
                <a:sym typeface="Arial"/>
              </a:rPr>
              <a:t>Show type of status and provide rights </a:t>
            </a:r>
            <a:endParaRPr lang="en-GB" dirty="0"/>
          </a:p>
          <a:p>
            <a:pPr lvl="0"/>
            <a:r>
              <a:rPr lang="en-GB" dirty="0">
                <a:latin typeface="Arial"/>
                <a:ea typeface="Arial"/>
                <a:cs typeface="Arial"/>
                <a:sym typeface="Arial"/>
              </a:rPr>
              <a:t>Can be shared with third parties via email or access code (e.g. employer)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686029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/>
              <a:t>Your status is displayed like this</a:t>
            </a:r>
            <a:endParaRPr/>
          </a:p>
        </p:txBody>
      </p:sp>
      <p:pic>
        <p:nvPicPr>
          <p:cNvPr id="227" name="Google Shape;227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78938" y="1837063"/>
            <a:ext cx="6441779" cy="362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35"/>
          <p:cNvSpPr txBox="1">
            <a:spLocks noGrp="1"/>
          </p:cNvSpPr>
          <p:nvPr>
            <p:ph type="body" idx="1"/>
          </p:nvPr>
        </p:nvSpPr>
        <p:spPr>
          <a:xfrm>
            <a:off x="457200" y="1385833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FFC000"/>
                </a:solidFill>
                <a:latin typeface="Arial Rounded MT Bold" panose="020F0704030504030204" pitchFamily="34" charset="0"/>
              </a:rPr>
              <a:t>What support can </a:t>
            </a:r>
            <a:br>
              <a:rPr lang="en-GB" b="1" dirty="0">
                <a:solidFill>
                  <a:srgbClr val="FFC000"/>
                </a:solidFill>
                <a:latin typeface="Arial Rounded MT Bold" panose="020F0704030504030204" pitchFamily="34" charset="0"/>
              </a:rPr>
            </a:br>
            <a:r>
              <a:rPr lang="en-GB" b="1" dirty="0">
                <a:solidFill>
                  <a:srgbClr val="FFC000"/>
                </a:solidFill>
                <a:latin typeface="Arial Rounded MT Bold" panose="020F0704030504030204" pitchFamily="34" charset="0"/>
              </a:rPr>
              <a:t>you get with application?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latin typeface="+mj-lt"/>
              </a:rPr>
              <a:t>Free1:1 Advice from International Student Support Team  </a:t>
            </a:r>
            <a:r>
              <a:rPr lang="en-GB" dirty="0" smtClean="0">
                <a:latin typeface="+mj-lt"/>
              </a:rPr>
              <a:t>(individual EU students)</a:t>
            </a:r>
            <a:endParaRPr lang="en-GB" dirty="0">
              <a:latin typeface="+mj-lt"/>
            </a:endParaRPr>
          </a:p>
          <a:p>
            <a:r>
              <a:rPr lang="en-GB" dirty="0">
                <a:latin typeface="+mj-lt"/>
              </a:rPr>
              <a:t>Family &amp; complex cases should contact Student Advice Centre</a:t>
            </a:r>
          </a:p>
          <a:p>
            <a:r>
              <a:rPr lang="en-GB" dirty="0">
                <a:latin typeface="+mj-lt"/>
              </a:rPr>
              <a:t>EUSS Application checking sessions will be held regularly check ISS/SAC website</a:t>
            </a:r>
          </a:p>
          <a:p>
            <a:r>
              <a:rPr lang="en-GB" dirty="0">
                <a:hlinkClick r:id="rId2"/>
              </a:rPr>
              <a:t>https://www.eventbrite.co.uk/e/eu-settlement-scheme-application-workshop-tickets-77803037981</a:t>
            </a:r>
            <a:endParaRPr lang="en-GB" dirty="0">
              <a:latin typeface="+mj-lt"/>
            </a:endParaRPr>
          </a:p>
          <a:p>
            <a:pPr marL="114300" indent="0">
              <a:buNone/>
            </a:pPr>
            <a:endParaRPr lang="en-GB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0622435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4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 sz="4000" b="1" dirty="0">
                <a:solidFill>
                  <a:srgbClr val="FFC000"/>
                </a:solidFill>
                <a:latin typeface="Arial Rounded MT Bold" panose="020F0704030504030204" pitchFamily="34" charset="0"/>
                <a:ea typeface="Arial"/>
                <a:cs typeface="Arial"/>
                <a:sym typeface="Arial"/>
              </a:rPr>
              <a:t>Criminal and Security Check</a:t>
            </a:r>
            <a:endParaRPr sz="4000" b="1" dirty="0">
              <a:solidFill>
                <a:srgbClr val="FFC000"/>
              </a:solidFill>
              <a:latin typeface="Arial Rounded MT Bold" panose="020F070403050403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264" name="Google Shape;264;p4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HO seeks to ID serious or persistent offenders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You must disclose any offences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Checks made in UK databases and may check overseas criminal records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Before 31.12.2020 assessed using EU public policy test for deportation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After Brexit against UK deportation threshold which is lower 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42"/>
          <p:cNvSpPr txBox="1">
            <a:spLocks noGrp="1"/>
          </p:cNvSpPr>
          <p:nvPr>
            <p:ph type="title"/>
          </p:nvPr>
        </p:nvSpPr>
        <p:spPr>
          <a:xfrm>
            <a:off x="457200" y="731836"/>
            <a:ext cx="8229600" cy="685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 b="1" dirty="0">
                <a:solidFill>
                  <a:srgbClr val="FFC000"/>
                </a:solidFill>
                <a:latin typeface="Arial Rounded MT Bold" panose="020F0704030504030204" pitchFamily="34" charset="0"/>
                <a:ea typeface="Nunito"/>
                <a:cs typeface="Nunito"/>
                <a:sym typeface="Nunito"/>
              </a:rPr>
              <a:t>Suitability &amp; </a:t>
            </a:r>
            <a:br>
              <a:rPr lang="en-GB" b="1" dirty="0">
                <a:solidFill>
                  <a:srgbClr val="FFC000"/>
                </a:solidFill>
                <a:latin typeface="Arial Rounded MT Bold" panose="020F0704030504030204" pitchFamily="34" charset="0"/>
                <a:ea typeface="Nunito"/>
                <a:cs typeface="Nunito"/>
                <a:sym typeface="Nunito"/>
              </a:rPr>
            </a:br>
            <a:r>
              <a:rPr lang="en-GB" b="1" dirty="0">
                <a:solidFill>
                  <a:srgbClr val="FFC000"/>
                </a:solidFill>
                <a:latin typeface="Arial Rounded MT Bold" panose="020F0704030504030204" pitchFamily="34" charset="0"/>
                <a:ea typeface="Nunito"/>
                <a:cs typeface="Nunito"/>
                <a:sym typeface="Nunito"/>
              </a:rPr>
              <a:t>Refusal Grounds </a:t>
            </a:r>
            <a:br>
              <a:rPr lang="en-GB" b="1" dirty="0">
                <a:solidFill>
                  <a:srgbClr val="FFC000"/>
                </a:solidFill>
                <a:latin typeface="Arial Rounded MT Bold" panose="020F0704030504030204" pitchFamily="34" charset="0"/>
                <a:ea typeface="Nunito"/>
                <a:cs typeface="Nunito"/>
                <a:sym typeface="Nunito"/>
              </a:rPr>
            </a:br>
            <a:endParaRPr b="1" dirty="0">
              <a:solidFill>
                <a:srgbClr val="FFC000"/>
              </a:solidFill>
              <a:latin typeface="Arial Rounded MT Bold" panose="020F0704030504030204" pitchFamily="34" charset="0"/>
              <a:ea typeface="Nunito"/>
              <a:cs typeface="Nunito"/>
              <a:sym typeface="Nunito"/>
            </a:endParaRPr>
          </a:p>
        </p:txBody>
      </p:sp>
      <p:sp>
        <p:nvSpPr>
          <p:cNvPr id="270" name="Google Shape;270;p4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 sz="2800" dirty="0">
                <a:latin typeface="+mn-lt"/>
              </a:rPr>
              <a:t>Some concern about how UKVI will enforce this, poor decision making in past on EU cases</a:t>
            </a:r>
            <a:endParaRPr sz="2800" dirty="0">
              <a:latin typeface="+mn-lt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 sz="2800" dirty="0">
                <a:latin typeface="+mn-lt"/>
              </a:rPr>
              <a:t>Suitability guidance EU15(c) applies</a:t>
            </a:r>
            <a:endParaRPr sz="2800" dirty="0">
              <a:latin typeface="+mn-lt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 sz="2800" dirty="0">
                <a:latin typeface="+mn-lt"/>
              </a:rPr>
              <a:t>Could be used to refuse EUSS applications</a:t>
            </a:r>
            <a:endParaRPr sz="2800" dirty="0">
              <a:latin typeface="+mn-lt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 sz="2800" dirty="0">
                <a:latin typeface="+mn-lt"/>
              </a:rPr>
              <a:t>If someone has not exercised EU treaty rights HO can refer to immigration enforcement and pause settled status application whilst investigated (not for CSI)</a:t>
            </a:r>
            <a:endParaRPr sz="2800" dirty="0">
              <a:latin typeface="+mn-lt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 sz="2800" b="1" dirty="0">
                <a:latin typeface="+mn-lt"/>
              </a:rPr>
              <a:t>Seek further advice if concerned</a:t>
            </a:r>
            <a:endParaRPr sz="2800" b="1" dirty="0">
              <a:latin typeface="+mn-lt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4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 b="1" dirty="0">
                <a:solidFill>
                  <a:srgbClr val="FFC000"/>
                </a:solidFill>
                <a:latin typeface="Arial Rounded MT Bold" panose="020F0704030504030204" pitchFamily="34" charset="0"/>
                <a:ea typeface="Nunito"/>
                <a:cs typeface="Nunito"/>
                <a:sym typeface="Nunito"/>
              </a:rPr>
              <a:t>Application Refused</a:t>
            </a:r>
            <a:endParaRPr b="1" dirty="0">
              <a:solidFill>
                <a:srgbClr val="FFC000"/>
              </a:solidFill>
              <a:latin typeface="Arial Rounded MT Bold" panose="020F0704030504030204" pitchFamily="34" charset="0"/>
              <a:ea typeface="Nunito"/>
              <a:cs typeface="Nunito"/>
              <a:sym typeface="Nunito"/>
            </a:endParaRPr>
          </a:p>
        </p:txBody>
      </p:sp>
      <p:sp>
        <p:nvSpPr>
          <p:cNvPr id="282" name="Google Shape;282;p4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300" indent="0">
              <a:buNone/>
            </a:pPr>
            <a:r>
              <a:rPr lang="en-GB" sz="2800" dirty="0">
                <a:latin typeface="Arial"/>
                <a:ea typeface="Arial"/>
                <a:cs typeface="Arial"/>
                <a:sym typeface="Arial"/>
              </a:rPr>
              <a:t>If a valid application is refused before 31.12.2020 applicant can</a:t>
            </a:r>
            <a:r>
              <a:rPr lang="en-GB" sz="2800" dirty="0" smtClean="0">
                <a:latin typeface="Arial"/>
                <a:ea typeface="Arial"/>
                <a:cs typeface="Arial"/>
                <a:sym typeface="Arial"/>
              </a:rPr>
              <a:t>: </a:t>
            </a:r>
          </a:p>
          <a:p>
            <a:pPr marL="114300" indent="0">
              <a:buNone/>
            </a:pPr>
            <a:r>
              <a:rPr lang="en-GB" sz="2800" dirty="0"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-GB" sz="2800" dirty="0" smtClean="0">
                <a:latin typeface="Arial"/>
                <a:ea typeface="Arial"/>
                <a:cs typeface="Arial"/>
                <a:sym typeface="Arial"/>
              </a:rPr>
              <a:t>Reapply </a:t>
            </a:r>
            <a:r>
              <a:rPr lang="en-GB" sz="2800" dirty="0">
                <a:latin typeface="Arial"/>
                <a:ea typeface="Arial"/>
                <a:cs typeface="Arial"/>
                <a:sym typeface="Arial"/>
              </a:rPr>
              <a:t>to remedy the refusal ground</a:t>
            </a:r>
            <a:br>
              <a:rPr lang="en-GB" sz="2800" dirty="0">
                <a:latin typeface="Arial"/>
                <a:ea typeface="Arial"/>
                <a:cs typeface="Arial"/>
                <a:sym typeface="Arial"/>
              </a:rPr>
            </a:br>
            <a:r>
              <a:rPr lang="en-GB" sz="28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800" dirty="0" smtClean="0">
                <a:latin typeface="Arial"/>
                <a:ea typeface="Arial"/>
                <a:cs typeface="Arial"/>
                <a:sym typeface="Arial"/>
              </a:rPr>
              <a:t>	Request </a:t>
            </a:r>
            <a:r>
              <a:rPr lang="en-GB" sz="2800" dirty="0">
                <a:latin typeface="Arial"/>
                <a:ea typeface="Arial"/>
                <a:cs typeface="Arial"/>
                <a:sym typeface="Arial"/>
              </a:rPr>
              <a:t>an administrative review </a:t>
            </a:r>
          </a:p>
          <a:p>
            <a:r>
              <a:rPr lang="en-GB" sz="2800" dirty="0">
                <a:latin typeface="Arial"/>
                <a:ea typeface="Arial"/>
                <a:cs typeface="Arial"/>
                <a:sym typeface="Arial"/>
              </a:rPr>
              <a:t>Under WA would have possible Right of Appeal </a:t>
            </a:r>
          </a:p>
          <a:p>
            <a:r>
              <a:rPr lang="en-GB" sz="2800" dirty="0">
                <a:latin typeface="Arial"/>
                <a:ea typeface="Arial"/>
                <a:cs typeface="Arial"/>
                <a:sym typeface="Arial"/>
              </a:rPr>
              <a:t>No Right of Appeal if WA not passed but this could </a:t>
            </a:r>
            <a:r>
              <a:rPr lang="en-GB" sz="2800" dirty="0" smtClean="0">
                <a:latin typeface="Arial"/>
                <a:ea typeface="Arial"/>
                <a:cs typeface="Arial"/>
                <a:sym typeface="Arial"/>
              </a:rPr>
              <a:t>change..</a:t>
            </a:r>
            <a:endParaRPr lang="en-GB" sz="2800" dirty="0">
              <a:latin typeface="Arial"/>
              <a:ea typeface="Arial"/>
              <a:cs typeface="Arial"/>
              <a:sym typeface="Arial"/>
            </a:endParaRPr>
          </a:p>
          <a:p>
            <a:r>
              <a:rPr lang="en-GB" sz="2800" dirty="0">
                <a:latin typeface="Arial"/>
                <a:ea typeface="Arial"/>
                <a:cs typeface="Arial"/>
                <a:sym typeface="Arial"/>
              </a:rPr>
              <a:t>We recommend that you seek advice if your application is refused</a:t>
            </a:r>
            <a:r>
              <a:rPr lang="en-GB" sz="2800" b="1" dirty="0"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r>
              <a:rPr lang="en-GB" sz="2800" dirty="0">
                <a:latin typeface="Arial"/>
                <a:ea typeface="Arial"/>
                <a:cs typeface="Arial"/>
                <a:sym typeface="Arial"/>
              </a:rPr>
              <a:t>Up to now low rate of refusal, UKVI minded to grant </a:t>
            </a:r>
            <a:endParaRPr sz="2800" dirty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FFC000"/>
                </a:solidFill>
                <a:latin typeface="Arial Rounded MT Bold" panose="020F0704030504030204" pitchFamily="34" charset="0"/>
              </a:rPr>
              <a:t>Proving status before you have applied for EUSS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2800" dirty="0">
                <a:latin typeface="+mj-lt"/>
              </a:rPr>
              <a:t>Passport should still be main doc for proving </a:t>
            </a:r>
            <a:r>
              <a:rPr lang="en-GB" sz="2800" dirty="0" smtClean="0">
                <a:latin typeface="+mj-lt"/>
              </a:rPr>
              <a:t>Right </a:t>
            </a:r>
            <a:r>
              <a:rPr lang="en-GB" sz="2800" dirty="0">
                <a:latin typeface="+mj-lt"/>
              </a:rPr>
              <a:t>to work, entry to </a:t>
            </a:r>
            <a:r>
              <a:rPr lang="en-GB" sz="2800" dirty="0" smtClean="0">
                <a:latin typeface="+mj-lt"/>
              </a:rPr>
              <a:t>UK, Right to Rent</a:t>
            </a:r>
          </a:p>
          <a:p>
            <a:r>
              <a:rPr lang="en-GB" sz="2800" dirty="0" smtClean="0">
                <a:latin typeface="+mj-lt"/>
              </a:rPr>
              <a:t>No changes to Right to work checks Jan 2021</a:t>
            </a:r>
            <a:endParaRPr lang="en-GB" sz="2800" dirty="0">
              <a:latin typeface="+mj-lt"/>
            </a:endParaRPr>
          </a:p>
          <a:p>
            <a:r>
              <a:rPr lang="en-GB" sz="2800" dirty="0" smtClean="0">
                <a:latin typeface="+mj-lt"/>
              </a:rPr>
              <a:t>UK </a:t>
            </a:r>
            <a:r>
              <a:rPr lang="en-GB" sz="2800" dirty="0" err="1" smtClean="0">
                <a:latin typeface="+mj-lt"/>
              </a:rPr>
              <a:t>Govt</a:t>
            </a:r>
            <a:r>
              <a:rPr lang="en-GB" sz="2800" dirty="0" smtClean="0">
                <a:latin typeface="+mj-lt"/>
              </a:rPr>
              <a:t> has said no immediate changes to border procedures for EU citizens even if no Deal</a:t>
            </a:r>
            <a:endParaRPr lang="en-GB" sz="2800" dirty="0">
              <a:latin typeface="+mj-lt"/>
            </a:endParaRPr>
          </a:p>
          <a:p>
            <a:r>
              <a:rPr lang="en-GB" sz="2800" dirty="0" smtClean="0">
                <a:latin typeface="+mj-lt"/>
              </a:rPr>
              <a:t>Non- EU Family </a:t>
            </a:r>
            <a:r>
              <a:rPr lang="en-GB" sz="2800" dirty="0">
                <a:latin typeface="+mj-lt"/>
              </a:rPr>
              <a:t>members </a:t>
            </a:r>
            <a:r>
              <a:rPr lang="en-GB" sz="2800" dirty="0" smtClean="0">
                <a:latin typeface="+mj-lt"/>
              </a:rPr>
              <a:t>likely to </a:t>
            </a:r>
            <a:r>
              <a:rPr lang="en-GB" sz="2800" dirty="0">
                <a:latin typeface="+mj-lt"/>
              </a:rPr>
              <a:t>have existing residence card or family permit issued under current EU law- if not would be worth </a:t>
            </a:r>
            <a:r>
              <a:rPr lang="en-GB" sz="2800" dirty="0" smtClean="0">
                <a:latin typeface="+mj-lt"/>
              </a:rPr>
              <a:t>them- they can get advice from Student Advice Centre</a:t>
            </a:r>
            <a:endParaRPr lang="en-GB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7244226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4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 b="1" dirty="0">
                <a:solidFill>
                  <a:srgbClr val="FFC000"/>
                </a:solidFill>
                <a:latin typeface="Arial Rounded MT Bold" panose="020F0704030504030204" pitchFamily="34" charset="0"/>
                <a:ea typeface="Nunito"/>
                <a:cs typeface="Nunito"/>
                <a:sym typeface="Nunito"/>
              </a:rPr>
              <a:t>EU Citizens who arrive </a:t>
            </a:r>
            <a:br>
              <a:rPr lang="en-GB" b="1" dirty="0">
                <a:solidFill>
                  <a:srgbClr val="FFC000"/>
                </a:solidFill>
                <a:latin typeface="Arial Rounded MT Bold" panose="020F0704030504030204" pitchFamily="34" charset="0"/>
                <a:ea typeface="Nunito"/>
                <a:cs typeface="Nunito"/>
                <a:sym typeface="Nunito"/>
              </a:rPr>
            </a:br>
            <a:r>
              <a:rPr lang="en-GB" b="1" dirty="0">
                <a:solidFill>
                  <a:srgbClr val="FFC000"/>
                </a:solidFill>
                <a:latin typeface="Arial Rounded MT Bold" panose="020F0704030504030204" pitchFamily="34" charset="0"/>
                <a:ea typeface="Nunito"/>
                <a:cs typeface="Nunito"/>
                <a:sym typeface="Nunito"/>
              </a:rPr>
              <a:t>after UK leaves EU</a:t>
            </a:r>
            <a:endParaRPr b="1" dirty="0">
              <a:solidFill>
                <a:srgbClr val="FFC000"/>
              </a:solidFill>
              <a:latin typeface="Arial Rounded MT Bold" panose="020F0704030504030204" pitchFamily="34" charset="0"/>
              <a:ea typeface="Nunito"/>
              <a:cs typeface="Nunito"/>
              <a:sym typeface="Nunito"/>
            </a:endParaRPr>
          </a:p>
        </p:txBody>
      </p:sp>
      <p:sp>
        <p:nvSpPr>
          <p:cNvPr id="300" name="Google Shape;300;p4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GB" dirty="0">
                <a:latin typeface="+mj-lt"/>
                <a:ea typeface="Arial"/>
                <a:cs typeface="Arial"/>
                <a:sym typeface="Arial"/>
              </a:rPr>
              <a:t>EU citizens &amp; family members can come to UK and stay until 31.12.2020</a:t>
            </a:r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GB" dirty="0">
                <a:latin typeface="+mj-lt"/>
                <a:ea typeface="Arial"/>
                <a:cs typeface="Arial"/>
                <a:sym typeface="Arial"/>
              </a:rPr>
              <a:t>If they wish to stay longer will need to apply for EU Temporary Leave to Remain</a:t>
            </a:r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GB" dirty="0">
                <a:latin typeface="+mj-lt"/>
              </a:rPr>
              <a:t>Only direct/close family members will be able to apply for EU TLR</a:t>
            </a:r>
          </a:p>
          <a:p>
            <a:pPr marL="342900" lvl="0">
              <a:spcBef>
                <a:spcPts val="0"/>
              </a:spcBef>
              <a:buSzPts val="3200"/>
            </a:pPr>
            <a:r>
              <a:rPr lang="en-GB" dirty="0">
                <a:latin typeface="+mn-lt"/>
                <a:ea typeface="Arial"/>
                <a:cs typeface="Arial"/>
                <a:sym typeface="Arial"/>
              </a:rPr>
              <a:t>No detailed guidance yet</a:t>
            </a:r>
            <a:r>
              <a:rPr lang="en-GB" dirty="0">
                <a:latin typeface="+mn-lt"/>
              </a:rPr>
              <a:t> on EU TLR   requirements</a:t>
            </a:r>
          </a:p>
          <a:p>
            <a:pPr marL="342900">
              <a:spcBef>
                <a:spcPts val="0"/>
              </a:spcBef>
              <a:buSzPts val="3200"/>
            </a:pPr>
            <a:r>
              <a:rPr lang="en-GB" dirty="0"/>
              <a:t>Non EU family members will require </a:t>
            </a:r>
            <a:r>
              <a:rPr lang="en-GB" dirty="0">
                <a:hlinkClick r:id="rId3"/>
              </a:rPr>
              <a:t>family permit</a:t>
            </a:r>
            <a:r>
              <a:rPr lang="en-GB" dirty="0"/>
              <a:t> before travel</a:t>
            </a:r>
          </a:p>
          <a:p>
            <a:pPr marL="0" lvl="0" indent="0">
              <a:spcBef>
                <a:spcPts val="0"/>
              </a:spcBef>
              <a:buSzPts val="3200"/>
              <a:buNone/>
            </a:pPr>
            <a:endParaRPr dirty="0">
              <a:latin typeface="+mn-lt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22CEDF-EE94-46CE-9B2F-3A40E96734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FFC000"/>
                </a:solidFill>
                <a:latin typeface="Arial Rounded MT Bold" panose="020F0704030504030204" pitchFamily="34" charset="0"/>
              </a:rPr>
              <a:t>Travelling to UK after Brexit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7C4E65-2223-450D-B2CE-629CDB3FFA2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latin typeface="+mj-lt"/>
              </a:rPr>
              <a:t>At first will be able to use Passport or ID </a:t>
            </a:r>
          </a:p>
          <a:p>
            <a:r>
              <a:rPr lang="en-GB" dirty="0">
                <a:latin typeface="+mj-lt"/>
              </a:rPr>
              <a:t>UK will phase out ID card during 2020</a:t>
            </a:r>
          </a:p>
          <a:p>
            <a:r>
              <a:rPr lang="en-GB" dirty="0">
                <a:latin typeface="+mj-lt"/>
              </a:rPr>
              <a:t>Check if you need to get/renew passport</a:t>
            </a:r>
          </a:p>
          <a:p>
            <a:r>
              <a:rPr lang="en-GB" dirty="0">
                <a:latin typeface="+mj-lt"/>
              </a:rPr>
              <a:t>Will be able to use E gates and should not be subject to border control checks at least until Dec 2020</a:t>
            </a:r>
          </a:p>
          <a:p>
            <a:r>
              <a:rPr lang="en-GB" dirty="0">
                <a:latin typeface="+mj-lt"/>
              </a:rPr>
              <a:t>Non EU family members will require </a:t>
            </a:r>
            <a:r>
              <a:rPr lang="en-GB" dirty="0">
                <a:latin typeface="+mj-lt"/>
                <a:hlinkClick r:id="rId2"/>
              </a:rPr>
              <a:t>family permit</a:t>
            </a:r>
            <a:r>
              <a:rPr lang="en-GB" dirty="0">
                <a:latin typeface="+mj-lt"/>
              </a:rPr>
              <a:t> to enter UK</a:t>
            </a:r>
          </a:p>
          <a:p>
            <a:r>
              <a:rPr lang="en-GB" dirty="0"/>
              <a:t>Pet passport scheme will not apply</a:t>
            </a:r>
          </a:p>
          <a:p>
            <a:endParaRPr lang="en-GB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944284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9114D6-2500-4C66-ACB9-0490692AD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 smtClean="0">
                <a:solidFill>
                  <a:srgbClr val="FFC000"/>
                </a:solidFill>
                <a:latin typeface="Arial Rounded MT Bold" panose="020F0704030504030204" pitchFamily="34" charset="0"/>
              </a:rPr>
              <a:t>Brexit</a:t>
            </a:r>
            <a:r>
              <a:rPr lang="en-GB" b="1" dirty="0" smtClean="0">
                <a:solidFill>
                  <a:srgbClr val="FFC000"/>
                </a:solidFill>
                <a:latin typeface="Arial Rounded MT Bold" panose="020F0704030504030204" pitchFamily="34" charset="0"/>
              </a:rPr>
              <a:t>  Update</a:t>
            </a:r>
            <a:endParaRPr lang="en-GB" b="1" dirty="0">
              <a:solidFill>
                <a:srgbClr val="FFC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D41E61-4911-4C2B-BD86-B5A1419FB1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latin typeface="+mn-lt"/>
              </a:rPr>
              <a:t>Withdrawal Agreement V2 agreed by EU 27 and UK Government last week.</a:t>
            </a:r>
          </a:p>
          <a:p>
            <a:r>
              <a:rPr lang="en-GB" dirty="0" smtClean="0">
                <a:latin typeface="+mn-lt"/>
              </a:rPr>
              <a:t>If ratified by Parliament UK </a:t>
            </a:r>
            <a:r>
              <a:rPr lang="en-GB" dirty="0">
                <a:latin typeface="+mn-lt"/>
              </a:rPr>
              <a:t>to leave EU with transition period up to 31.12.2020.</a:t>
            </a:r>
          </a:p>
          <a:p>
            <a:r>
              <a:rPr lang="en-GB" dirty="0" smtClean="0">
                <a:latin typeface="+mn-lt"/>
              </a:rPr>
              <a:t>On 22.10.19 Parliament voted in favour of Withdrawal Agreement Bill but rejected short timescale for debate.</a:t>
            </a:r>
          </a:p>
          <a:p>
            <a:r>
              <a:rPr lang="en-GB" dirty="0" smtClean="0">
                <a:latin typeface="+mn-lt"/>
              </a:rPr>
              <a:t>Further extension now seems likely to 31.1.2020 or sooner if Parliament ratifies it.</a:t>
            </a:r>
            <a:endParaRPr lang="en-GB" dirty="0">
              <a:latin typeface="+mn-lt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4533495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72B920-9F7B-4691-B572-319FE6E12B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FFC000"/>
                </a:solidFill>
                <a:latin typeface="Arial Rounded MT Bold" panose="020F0704030504030204" pitchFamily="34" charset="0"/>
              </a:rPr>
              <a:t>Driving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016C2A-AA81-424C-A3ED-EDA5FA5593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You can use your EU or EEA car or motorcycle driving license until you are 70</a:t>
            </a:r>
          </a:p>
          <a:p>
            <a:r>
              <a:rPr lang="en-GB" dirty="0" smtClean="0"/>
              <a:t>Different requirements for bus, lorry</a:t>
            </a:r>
          </a:p>
          <a:p>
            <a:r>
              <a:rPr lang="en-GB" dirty="0" smtClean="0"/>
              <a:t>If you pass test in EU/EEA you can exchange for UK license after </a:t>
            </a:r>
            <a:r>
              <a:rPr lang="en-GB" dirty="0" err="1" smtClean="0"/>
              <a:t>Brexit</a:t>
            </a:r>
            <a:endParaRPr lang="en-GB" dirty="0" smtClean="0"/>
          </a:p>
          <a:p>
            <a:r>
              <a:rPr lang="en-GB" dirty="0" smtClean="0"/>
              <a:t>Check if you passed test outside of EU/EEA</a:t>
            </a:r>
          </a:p>
          <a:p>
            <a:r>
              <a:rPr lang="en-GB" dirty="0" smtClean="0"/>
              <a:t>Travelling to EU see</a:t>
            </a:r>
          </a:p>
          <a:p>
            <a:r>
              <a:rPr lang="en-GB" dirty="0"/>
              <a:t>https://www.gov.uk/guidance/driving-in-the-eu-after-brexit-driving-licence-exchange</a:t>
            </a:r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r>
              <a:rPr lang="en-GB" dirty="0" smtClean="0"/>
              <a:t>https</a:t>
            </a:r>
            <a:r>
              <a:rPr lang="en-GB" dirty="0"/>
              <a:t>://www.gov.uk/guidance/driving-in-the-eu-after-brexit-driving-licence-exchange</a:t>
            </a:r>
          </a:p>
        </p:txBody>
      </p:sp>
    </p:spTree>
    <p:extLst>
      <p:ext uri="{BB962C8B-B14F-4D97-AF65-F5344CB8AC3E}">
        <p14:creationId xmlns:p14="http://schemas.microsoft.com/office/powerpoint/2010/main" val="3610426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5BCD55-BB6E-4F4E-A1D1-632B08F4E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FFC000"/>
                </a:solidFill>
                <a:latin typeface="Arial Rounded MT Bold" panose="020F0704030504030204" pitchFamily="34" charset="0"/>
              </a:rPr>
              <a:t>Healthcare for EU citizens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C88160-58B0-491B-856E-7F7A02BD8A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Govt has 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promised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access to healthcare on same basis as now 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Under current EU treaty rights students should have valid EHIC card or Comprehensive Sickness Insurance.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Students who start course before Brexit can continue to use EHIC even if course ends after Brexit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Do not need CSI to apply for EUSS BUT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07695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1A672FB-98F1-427A-BC19-B97D8AD69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FFC000"/>
                </a:solidFill>
                <a:latin typeface="Arial Rounded MT Bold" panose="020F0704030504030204" pitchFamily="34" charset="0"/>
              </a:rPr>
              <a:t>Healthcare Continued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A40A05C-D89B-4CE9-8F8C-7AA04E025F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121790"/>
            <a:ext cx="8229600" cy="5004373"/>
          </a:xfrm>
        </p:spPr>
        <p:txBody>
          <a:bodyPr/>
          <a:lstStyle/>
          <a:p>
            <a:r>
              <a:rPr lang="en-GB" dirty="0"/>
              <a:t>Access to free healthcare = depends on being  ‘Ordinarily Resident’</a:t>
            </a:r>
          </a:p>
          <a:p>
            <a:r>
              <a:rPr lang="en-GB" dirty="0" smtClean="0"/>
              <a:t>‘Lawfully </a:t>
            </a:r>
            <a:r>
              <a:rPr lang="en-GB" dirty="0"/>
              <a:t>resident and settled for time </a:t>
            </a:r>
            <a:r>
              <a:rPr lang="en-GB" dirty="0" smtClean="0"/>
              <a:t>being’ </a:t>
            </a:r>
            <a:r>
              <a:rPr lang="en-GB" dirty="0"/>
              <a:t>in relation to NHS</a:t>
            </a:r>
          </a:p>
          <a:p>
            <a:r>
              <a:rPr lang="en-GB" dirty="0"/>
              <a:t>Pre settled status is ‘likely’ to mean you are OR, Settled Status would be OR</a:t>
            </a:r>
          </a:p>
          <a:p>
            <a:r>
              <a:rPr lang="en-GB" dirty="0"/>
              <a:t>Erasmus/short term students could be seen as visitor and may would need insurance further details at</a:t>
            </a:r>
          </a:p>
          <a:p>
            <a:r>
              <a:rPr lang="en-GB" dirty="0">
                <a:hlinkClick r:id="rId2"/>
              </a:rPr>
              <a:t>https://www.gov.uk/guidance/healthcare-for-eu-and-efta-citizens-visiting-the-uk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807370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5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 b="1" dirty="0">
                <a:solidFill>
                  <a:srgbClr val="FFC000"/>
                </a:solidFill>
                <a:latin typeface="Arial Rounded MT Bold" panose="020F0704030504030204" pitchFamily="34" charset="0"/>
                <a:ea typeface="Nunito"/>
                <a:cs typeface="Nunito"/>
                <a:sym typeface="Nunito"/>
              </a:rPr>
              <a:t>Useful Websites</a:t>
            </a:r>
            <a:endParaRPr b="1" dirty="0">
              <a:solidFill>
                <a:srgbClr val="FFC000"/>
              </a:solidFill>
              <a:latin typeface="Arial Rounded MT Bold" panose="020F0704030504030204" pitchFamily="34" charset="0"/>
              <a:ea typeface="Nunito"/>
              <a:cs typeface="Nunito"/>
              <a:sym typeface="Nunito"/>
            </a:endParaRPr>
          </a:p>
        </p:txBody>
      </p:sp>
      <p:sp>
        <p:nvSpPr>
          <p:cNvPr id="318" name="Google Shape;318;p50"/>
          <p:cNvSpPr txBox="1">
            <a:spLocks noGrp="1"/>
          </p:cNvSpPr>
          <p:nvPr>
            <p:ph type="body" idx="1"/>
          </p:nvPr>
        </p:nvSpPr>
        <p:spPr>
          <a:xfrm>
            <a:off x="457200" y="1140644"/>
            <a:ext cx="8229600" cy="4985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GB" sz="2800" u="sng" dirty="0">
                <a:solidFill>
                  <a:schemeClr val="hlink"/>
                </a:solidFill>
                <a:hlinkClick r:id="rId3"/>
              </a:rPr>
              <a:t>https://</a:t>
            </a:r>
            <a:r>
              <a:rPr lang="en-GB" sz="2800" u="sng" dirty="0" smtClean="0">
                <a:solidFill>
                  <a:schemeClr val="hlink"/>
                </a:solidFill>
                <a:hlinkClick r:id="rId3"/>
              </a:rPr>
              <a:t>www.sheffield.ac.uk/brexit-advice</a:t>
            </a:r>
            <a:endParaRPr lang="en-GB" sz="2800" u="sng" dirty="0" smtClean="0">
              <a:solidFill>
                <a:schemeClr val="hlink"/>
              </a:solidFill>
            </a:endParaRPr>
          </a:p>
          <a:p>
            <a:endParaRPr lang="en-GB" sz="2800" dirty="0"/>
          </a:p>
          <a:p>
            <a:r>
              <a:rPr lang="en-GB" sz="2800" dirty="0" smtClean="0">
                <a:hlinkClick r:id="rId4"/>
              </a:rPr>
              <a:t>https</a:t>
            </a:r>
            <a:r>
              <a:rPr lang="en-GB" sz="2800" dirty="0">
                <a:hlinkClick r:id="rId4"/>
              </a:rPr>
              <a:t>://</a:t>
            </a:r>
            <a:r>
              <a:rPr lang="en-GB" sz="2800" dirty="0" smtClean="0">
                <a:hlinkClick r:id="rId4"/>
              </a:rPr>
              <a:t>www.sheffield.ac.uk/ssid/immigration/eu-students/index</a:t>
            </a:r>
            <a:endParaRPr lang="en-GB" sz="2800" dirty="0">
              <a:latin typeface="+mj-lt"/>
              <a:cs typeface="Arial"/>
              <a:sym typeface="Arial"/>
              <a:hlinkClick r:id="rId5"/>
            </a:endParaRPr>
          </a:p>
          <a:p>
            <a:r>
              <a:rPr lang="en-GB" sz="2800" dirty="0">
                <a:hlinkClick r:id="rId5"/>
              </a:rPr>
              <a:t>https://</a:t>
            </a:r>
            <a:r>
              <a:rPr lang="en-GB" sz="2800" dirty="0" smtClean="0">
                <a:hlinkClick r:id="rId5"/>
              </a:rPr>
              <a:t>yoursu.sheffield.ac.uk/student-advice-centre/immigration/eea-students-and-family-members</a:t>
            </a:r>
            <a:endParaRPr lang="en-GB" sz="2800" dirty="0">
              <a:hlinkClick r:id="rId6"/>
            </a:endParaRPr>
          </a:p>
          <a:p>
            <a:r>
              <a:rPr lang="en-GB" sz="2800" dirty="0">
                <a:hlinkClick r:id="rId6"/>
              </a:rPr>
              <a:t>https://www.ukcisa.org.uk/Information--Advice/EU-EEA--Swiss-Students/Brexit-immigration-fees-and-student-support-for-when-you-arrive</a:t>
            </a:r>
            <a:endParaRPr sz="2800" dirty="0">
              <a:latin typeface="Arial"/>
              <a:ea typeface="Arial"/>
              <a:cs typeface="Arial"/>
              <a:sym typeface="Arial"/>
            </a:endParaRPr>
          </a:p>
          <a:p>
            <a:pPr marL="11430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endParaRPr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4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 b="1" dirty="0">
                <a:solidFill>
                  <a:srgbClr val="FFC000"/>
                </a:solidFill>
                <a:latin typeface="Arial Rounded MT Bold" panose="020F0704030504030204" pitchFamily="34" charset="0"/>
                <a:ea typeface="Nunito"/>
                <a:cs typeface="Nunito"/>
                <a:sym typeface="Nunito"/>
              </a:rPr>
              <a:t>Home Office Guidance</a:t>
            </a:r>
            <a:endParaRPr b="1" dirty="0">
              <a:solidFill>
                <a:srgbClr val="FFC000"/>
              </a:solidFill>
              <a:latin typeface="Arial Rounded MT Bold" panose="020F0704030504030204" pitchFamily="34" charset="0"/>
              <a:ea typeface="Nunito"/>
              <a:cs typeface="Nunito"/>
              <a:sym typeface="Nunito"/>
            </a:endParaRPr>
          </a:p>
        </p:txBody>
      </p:sp>
      <p:sp>
        <p:nvSpPr>
          <p:cNvPr id="312" name="Google Shape;312;p4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 u="sng" dirty="0">
                <a:solidFill>
                  <a:schemeClr val="hlink"/>
                </a:solidFill>
                <a:latin typeface="+mj-lt"/>
                <a:hlinkClick r:id="rId3"/>
              </a:rPr>
              <a:t>https://www.gov.uk/government/collections/eu-settlement-scheme-applicant-information</a:t>
            </a:r>
            <a:endParaRPr lang="en-GB" u="sng" dirty="0">
              <a:solidFill>
                <a:schemeClr val="hlink"/>
              </a:solidFill>
              <a:latin typeface="+mj-lt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endParaRPr dirty="0">
              <a:latin typeface="+mj-lt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 u="sng" dirty="0">
                <a:solidFill>
                  <a:schemeClr val="hlink"/>
                </a:solidFill>
                <a:latin typeface="+mj-lt"/>
                <a:hlinkClick r:id="rId4"/>
              </a:rPr>
              <a:t>https://www.gov.uk/settled-status-eu-citizens-families</a:t>
            </a:r>
            <a:endParaRPr lang="en-GB" u="sng" dirty="0">
              <a:solidFill>
                <a:schemeClr val="hlink"/>
              </a:solidFill>
              <a:latin typeface="+mj-lt"/>
            </a:endParaRPr>
          </a:p>
          <a:p>
            <a:pPr marL="11430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dirty="0">
              <a:latin typeface="+mj-lt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 u="sng" dirty="0">
                <a:solidFill>
                  <a:schemeClr val="hlink"/>
                </a:solidFill>
                <a:latin typeface="+mj-lt"/>
                <a:hlinkClick r:id="rId5"/>
              </a:rPr>
              <a:t>https://www.gov.uk/guidance/immigration-rules/immigration-rules-appendix-eu</a:t>
            </a:r>
            <a:endParaRPr dirty="0">
              <a:latin typeface="+mj-lt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4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>
                <a:solidFill>
                  <a:srgbClr val="FFC000"/>
                </a:solidFill>
                <a:latin typeface="Arial Rounded MT Bold" panose="020F0704030504030204" pitchFamily="34" charset="0"/>
              </a:rPr>
              <a:t>No Deal EEA &amp; Switzerland</a:t>
            </a:r>
            <a:endParaRPr b="1" dirty="0">
              <a:solidFill>
                <a:srgbClr val="FFC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94" name="Google Shape;294;p4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en-GB" dirty="0"/>
              <a:t>EEA</a:t>
            </a:r>
          </a:p>
          <a:p>
            <a:pPr marL="114300" lvl="0" indent="0" algn="l" rtl="0"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lang="en-GB" u="sng" dirty="0">
                <a:solidFill>
                  <a:schemeClr val="hlink"/>
                </a:solidFill>
                <a:hlinkClick r:id="rId3"/>
              </a:rPr>
              <a:t>https://www.gov.uk/government/publications/eea-efta-no-deal-citizens-rights-agreement-and-explainer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endParaRPr lang="en-GB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GB" dirty="0"/>
              <a:t>Switzerland</a:t>
            </a:r>
          </a:p>
          <a:p>
            <a:pPr marL="11430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 sz="2800" u="sng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https://www.gov.uk/government/news/swiss-citizens-rights-agreement</a:t>
            </a:r>
            <a:endParaRPr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5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>
                <a:solidFill>
                  <a:srgbClr val="FFC000"/>
                </a:solidFill>
                <a:latin typeface="Arial Rounded MT Bold" panose="020F0704030504030204" pitchFamily="34" charset="0"/>
                <a:ea typeface="Arial"/>
                <a:cs typeface="Arial"/>
                <a:sym typeface="Arial"/>
              </a:rPr>
              <a:t>How to apply for National Insurance Card</a:t>
            </a:r>
            <a:endParaRPr b="1" dirty="0">
              <a:solidFill>
                <a:srgbClr val="FFC000"/>
              </a:solidFill>
              <a:latin typeface="Arial Rounded MT Bold" panose="020F070403050403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324" name="Google Shape;324;p5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Call 0800 141 2075 8.00-6pm Mon-Fri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SSiD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phone free of charge</a:t>
            </a: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Will need 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ID-passport </a:t>
            </a: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Proof of Address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Student Status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Evidence of seeking work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GB" u="sng" dirty="0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https://www.gov.uk/national-insurance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9" name="Google Shape;329;p52" descr="advice log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58652" y="4785978"/>
            <a:ext cx="1393031" cy="690866"/>
          </a:xfrm>
          <a:prstGeom prst="rect">
            <a:avLst/>
          </a:prstGeom>
          <a:noFill/>
          <a:ln>
            <a:noFill/>
          </a:ln>
        </p:spPr>
      </p:pic>
      <p:sp>
        <p:nvSpPr>
          <p:cNvPr id="330" name="Google Shape;330;p52"/>
          <p:cNvSpPr txBox="1"/>
          <p:nvPr/>
        </p:nvSpPr>
        <p:spPr>
          <a:xfrm>
            <a:off x="-211016" y="2503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4000"/>
              <a:buFont typeface="Nunito"/>
              <a:buNone/>
            </a:pPr>
            <a:r>
              <a:rPr lang="en-GB" sz="4000" b="1" i="0" u="none" strike="noStrike" cap="none" dirty="0">
                <a:solidFill>
                  <a:srgbClr val="FFC000"/>
                </a:solidFill>
                <a:latin typeface="Arial Rounded MT Bold" panose="020F0704030504030204" pitchFamily="34" charset="0"/>
                <a:ea typeface="Nunito"/>
                <a:cs typeface="Nunito"/>
                <a:sym typeface="Nunito"/>
              </a:rPr>
              <a:t>Contact Student Advice </a:t>
            </a:r>
            <a:endParaRPr sz="1400" b="1" i="0" u="none" strike="noStrike" cap="none" dirty="0">
              <a:solidFill>
                <a:srgbClr val="000000"/>
              </a:solidFill>
              <a:latin typeface="Arial Rounded MT Bold" panose="020F0704030504030204" pitchFamily="34" charset="0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4000"/>
              <a:buFont typeface="Nunito"/>
              <a:buNone/>
            </a:pPr>
            <a:r>
              <a:rPr lang="en-GB" sz="4000" b="1" i="0" u="none" strike="noStrike" cap="none" dirty="0">
                <a:solidFill>
                  <a:srgbClr val="FFC000"/>
                </a:solidFill>
                <a:latin typeface="Arial Rounded MT Bold" panose="020F0704030504030204" pitchFamily="34" charset="0"/>
                <a:ea typeface="Nunito"/>
                <a:cs typeface="Nunito"/>
                <a:sym typeface="Nunito"/>
              </a:rPr>
              <a:t>Centre</a:t>
            </a:r>
            <a:endParaRPr sz="1400" b="1" i="0" u="none" strike="noStrike" cap="none" dirty="0">
              <a:solidFill>
                <a:srgbClr val="000000"/>
              </a:solidFill>
              <a:latin typeface="Arial Rounded MT Bold" panose="020F0704030504030204" pitchFamily="34" charset="0"/>
              <a:sym typeface="Arial"/>
            </a:endParaRPr>
          </a:p>
        </p:txBody>
      </p:sp>
      <p:sp>
        <p:nvSpPr>
          <p:cNvPr id="331" name="Google Shape;331;p52"/>
          <p:cNvSpPr txBox="1"/>
          <p:nvPr/>
        </p:nvSpPr>
        <p:spPr>
          <a:xfrm>
            <a:off x="457200" y="139333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endParaRPr lang="en-GB" sz="3200" b="1" i="0" u="none" strike="noStrike" cap="none" dirty="0">
              <a:solidFill>
                <a:schemeClr val="dk1"/>
              </a:solidFill>
              <a:latin typeface="+mj-lt"/>
              <a:ea typeface="Nunito"/>
              <a:cs typeface="Nunito"/>
              <a:sym typeface="Nunito"/>
            </a:endParaRPr>
          </a:p>
          <a:p>
            <a:pPr marL="3429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GB" sz="3200" b="1" i="0" u="none" strike="noStrike" cap="none" dirty="0">
                <a:solidFill>
                  <a:schemeClr val="dk1"/>
                </a:solidFill>
                <a:latin typeface="+mj-lt"/>
                <a:ea typeface="Nunito"/>
                <a:cs typeface="Nunito"/>
                <a:sym typeface="Nunito"/>
              </a:rPr>
              <a:t>Level 3, Students’ Union Building</a:t>
            </a:r>
            <a:endParaRPr sz="1400" b="0" i="0" u="none" strike="noStrike" cap="none" dirty="0">
              <a:solidFill>
                <a:srgbClr val="000000"/>
              </a:solidFill>
              <a:latin typeface="+mj-lt"/>
              <a:sym typeface="Arial"/>
            </a:endParaRPr>
          </a:p>
          <a:p>
            <a:pPr marL="342900" lvl="0" indent="-342900">
              <a:spcBef>
                <a:spcPts val="640"/>
              </a:spcBef>
              <a:buClr>
                <a:schemeClr val="dk1"/>
              </a:buClr>
              <a:buSzPts val="3200"/>
              <a:buFont typeface="Arial"/>
              <a:buChar char="•"/>
            </a:pPr>
            <a:r>
              <a:rPr lang="en-GB" sz="3200" dirty="0">
                <a:hlinkClick r:id="rId4"/>
              </a:rPr>
              <a:t>https://yoursu.sheffield.ac.uk/student-advice-centre</a:t>
            </a:r>
            <a:endParaRPr lang="en-GB" sz="3200" b="1" i="0" u="none" strike="noStrike" cap="none" dirty="0">
              <a:solidFill>
                <a:schemeClr val="dk1"/>
              </a:solidFill>
              <a:latin typeface="+mj-lt"/>
              <a:ea typeface="Nunito"/>
              <a:cs typeface="Nunito"/>
              <a:sym typeface="Nunito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GB" sz="3200" b="1" i="0" u="none" strike="noStrike" cap="none" dirty="0">
                <a:solidFill>
                  <a:schemeClr val="dk1"/>
                </a:solidFill>
                <a:latin typeface="+mj-lt"/>
                <a:ea typeface="Nunito"/>
                <a:cs typeface="Nunito"/>
                <a:sym typeface="Nunito"/>
              </a:rPr>
              <a:t>Email – </a:t>
            </a:r>
            <a:r>
              <a:rPr lang="en-GB" sz="3200" b="1" i="0" u="sng" strike="noStrike" cap="none" dirty="0">
                <a:solidFill>
                  <a:schemeClr val="hlink"/>
                </a:solidFill>
                <a:latin typeface="+mj-lt"/>
                <a:ea typeface="Nunito"/>
                <a:cs typeface="Nunito"/>
                <a:sym typeface="Nunito"/>
                <a:hlinkClick r:id="rId5"/>
              </a:rPr>
              <a:t>advice@sheffield.ac.uk</a:t>
            </a:r>
            <a:endParaRPr sz="3200" b="1" i="0" u="none" strike="noStrike" cap="none" dirty="0">
              <a:solidFill>
                <a:schemeClr val="dk1"/>
              </a:solidFill>
              <a:latin typeface="+mj-lt"/>
              <a:ea typeface="Nunito"/>
              <a:cs typeface="Nunito"/>
              <a:sym typeface="Nunito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GB" sz="3200" b="1" i="0" u="none" strike="noStrike" cap="none" dirty="0">
                <a:solidFill>
                  <a:schemeClr val="dk1"/>
                </a:solidFill>
                <a:latin typeface="+mj-lt"/>
                <a:ea typeface="Nunito"/>
                <a:cs typeface="Nunito"/>
                <a:sym typeface="Nunito"/>
              </a:rPr>
              <a:t>Twitter - @</a:t>
            </a:r>
            <a:r>
              <a:rPr lang="en-GB" sz="3200" b="1" i="0" u="none" strike="noStrike" cap="none" dirty="0" err="1">
                <a:solidFill>
                  <a:schemeClr val="dk1"/>
                </a:solidFill>
                <a:latin typeface="+mj-lt"/>
                <a:ea typeface="Nunito"/>
                <a:cs typeface="Nunito"/>
                <a:sym typeface="Nunito"/>
              </a:rPr>
              <a:t>SheffieldSAC</a:t>
            </a:r>
            <a:endParaRPr sz="3200" b="1" i="0" u="none" strike="noStrike" cap="none" dirty="0">
              <a:solidFill>
                <a:schemeClr val="dk1"/>
              </a:solidFill>
              <a:latin typeface="+mj-lt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53"/>
          <p:cNvSpPr txBox="1">
            <a:spLocks noGrp="1"/>
          </p:cNvSpPr>
          <p:nvPr>
            <p:ph type="ctrTitle"/>
          </p:nvPr>
        </p:nvSpPr>
        <p:spPr>
          <a:xfrm>
            <a:off x="725864" y="1343750"/>
            <a:ext cx="7732336" cy="1470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>
                <a:solidFill>
                  <a:srgbClr val="FFC000"/>
                </a:solidFill>
                <a:latin typeface="Arial Rounded MT Bold" panose="020F0704030504030204" pitchFamily="34" charset="0"/>
              </a:rPr>
              <a:t>Contact International Student Support</a:t>
            </a:r>
            <a:endParaRPr b="1" dirty="0">
              <a:solidFill>
                <a:srgbClr val="FFC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37" name="Google Shape;337;p53"/>
          <p:cNvSpPr txBox="1">
            <a:spLocks noGrp="1"/>
          </p:cNvSpPr>
          <p:nvPr>
            <p:ph type="subTitle" idx="1"/>
          </p:nvPr>
        </p:nvSpPr>
        <p:spPr>
          <a:xfrm>
            <a:off x="1193900" y="2859825"/>
            <a:ext cx="6839400" cy="2378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GB" dirty="0">
                <a:latin typeface="+mj-lt"/>
              </a:rPr>
              <a:t>Level 6 Student Union</a:t>
            </a:r>
            <a:endParaRPr dirty="0">
              <a:latin typeface="+mj-lt"/>
            </a:endParaRPr>
          </a:p>
          <a:p>
            <a:pPr marL="0" lvl="0" indent="0" algn="ctr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GB" u="sng" dirty="0">
                <a:solidFill>
                  <a:schemeClr val="hlink"/>
                </a:solidFill>
                <a:latin typeface="+mj-lt"/>
                <a:hlinkClick r:id="rId3"/>
              </a:rPr>
              <a:t>international.students@shef.ac.uk</a:t>
            </a:r>
            <a:endParaRPr dirty="0">
              <a:latin typeface="+mj-lt"/>
            </a:endParaRPr>
          </a:p>
          <a:p>
            <a:pPr marL="0" lvl="0" indent="0" algn="ctr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GB" dirty="0">
                <a:latin typeface="+mj-lt"/>
              </a:rPr>
              <a:t>0114 2229679</a:t>
            </a:r>
            <a:endParaRPr dirty="0">
              <a:latin typeface="+mj-lt"/>
            </a:endParaRPr>
          </a:p>
          <a:p>
            <a:pPr marL="0" lvl="0" indent="0" algn="ctr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GB" sz="1800" u="sng" dirty="0">
                <a:solidFill>
                  <a:schemeClr val="hlink"/>
                </a:solidFill>
                <a:latin typeface="+mj-lt"/>
                <a:ea typeface="Arial"/>
                <a:cs typeface="Arial"/>
                <a:sym typeface="Arial"/>
                <a:hlinkClick r:id="rId4"/>
              </a:rPr>
              <a:t>https://www.sheffield.ac.uk/ssid/immigration/eu-students</a:t>
            </a:r>
            <a:endParaRPr sz="1800" dirty="0">
              <a:latin typeface="+mj-lt"/>
            </a:endParaRPr>
          </a:p>
          <a:p>
            <a:pPr marL="0" lvl="0" indent="0" algn="ctr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ctr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C000"/>
                </a:solidFill>
                <a:latin typeface="Arial Rounded MT Bold" panose="020F0704030504030204" pitchFamily="34" charset="0"/>
              </a:rPr>
              <a:t>Questions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r>
              <a:rPr lang="en-GB" dirty="0">
                <a:latin typeface="+mj-lt"/>
              </a:rPr>
              <a:t>We will do our best to answer them?</a:t>
            </a:r>
          </a:p>
        </p:txBody>
      </p:sp>
    </p:spTree>
    <p:extLst>
      <p:ext uri="{BB962C8B-B14F-4D97-AF65-F5344CB8AC3E}">
        <p14:creationId xmlns:p14="http://schemas.microsoft.com/office/powerpoint/2010/main" val="41312658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6"/>
          <p:cNvSpPr txBox="1"/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4800"/>
              <a:buFont typeface="Nunito"/>
              <a:buNone/>
            </a:pPr>
            <a:r>
              <a:rPr lang="en-GB" sz="4400" b="1" i="0" u="none" strike="noStrike" cap="none" dirty="0" err="1">
                <a:solidFill>
                  <a:srgbClr val="FFC000"/>
                </a:solidFill>
                <a:latin typeface="Arial Rounded MT Bold" panose="020F0704030504030204" pitchFamily="34" charset="0"/>
                <a:ea typeface="Nunito"/>
                <a:cs typeface="Nunito"/>
                <a:sym typeface="Nunito"/>
              </a:rPr>
              <a:t>Brexit</a:t>
            </a:r>
            <a:r>
              <a:rPr lang="en-GB" sz="4400" b="1" i="0" u="none" strike="noStrike" cap="none" dirty="0">
                <a:solidFill>
                  <a:srgbClr val="FFC000"/>
                </a:solidFill>
                <a:latin typeface="Arial Rounded MT Bold" panose="020F0704030504030204" pitchFamily="34" charset="0"/>
                <a:ea typeface="Nunito"/>
                <a:cs typeface="Nunito"/>
                <a:sym typeface="Nunito"/>
              </a:rPr>
              <a:t> </a:t>
            </a:r>
            <a:r>
              <a:rPr lang="en-GB" sz="4400" b="1" i="0" u="none" strike="noStrike" cap="none" dirty="0" smtClean="0">
                <a:solidFill>
                  <a:srgbClr val="FFC000"/>
                </a:solidFill>
                <a:latin typeface="Arial Rounded MT Bold" panose="020F0704030504030204" pitchFamily="34" charset="0"/>
                <a:ea typeface="Nunito"/>
                <a:cs typeface="Nunito"/>
                <a:sym typeface="Nunito"/>
              </a:rPr>
              <a:t>Update continued-</a:t>
            </a:r>
            <a:endParaRPr lang="en-GB" sz="4400" b="1" i="0" u="none" strike="noStrike" cap="none" dirty="0">
              <a:solidFill>
                <a:srgbClr val="FFC000"/>
              </a:solidFill>
              <a:latin typeface="Arial Rounded MT Bold" panose="020F0704030504030204" pitchFamily="34" charset="0"/>
              <a:ea typeface="Nunito"/>
              <a:cs typeface="Nunito"/>
              <a:sym typeface="Nunit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4800"/>
              <a:buFont typeface="Nunito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16"/>
          <p:cNvSpPr txBox="1"/>
          <p:nvPr/>
        </p:nvSpPr>
        <p:spPr>
          <a:xfrm>
            <a:off x="457200" y="1600199"/>
            <a:ext cx="8208963" cy="3634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88900" algn="l" rtl="0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endParaRPr sz="4000" b="1" i="0" u="none" strike="noStrike" cap="none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08" name="Google Shape;108;p16"/>
          <p:cNvSpPr txBox="1">
            <a:spLocks noGrp="1"/>
          </p:cNvSpPr>
          <p:nvPr>
            <p:ph type="body" idx="1"/>
          </p:nvPr>
        </p:nvSpPr>
        <p:spPr>
          <a:xfrm>
            <a:off x="436563" y="1600199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 dirty="0" smtClean="0">
                <a:latin typeface="+mn-lt"/>
                <a:ea typeface="Arial"/>
                <a:cs typeface="Arial"/>
                <a:sym typeface="Arial"/>
              </a:rPr>
              <a:t>Bill has now been paused</a:t>
            </a:r>
          </a:p>
          <a:p>
            <a:pPr marL="4572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 dirty="0" smtClean="0">
                <a:latin typeface="+mn-lt"/>
                <a:ea typeface="Arial"/>
                <a:cs typeface="Arial"/>
                <a:sym typeface="Arial"/>
              </a:rPr>
              <a:t>If it is debated likely to be amended</a:t>
            </a:r>
          </a:p>
          <a:p>
            <a:pPr marL="4572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 dirty="0" smtClean="0">
                <a:latin typeface="+mn-lt"/>
                <a:ea typeface="Arial"/>
                <a:cs typeface="Arial"/>
                <a:sym typeface="Arial"/>
              </a:rPr>
              <a:t>Further extension </a:t>
            </a:r>
            <a:r>
              <a:rPr lang="en-GB" dirty="0">
                <a:latin typeface="+mn-lt"/>
                <a:ea typeface="Arial"/>
                <a:cs typeface="Arial"/>
                <a:sym typeface="Arial"/>
              </a:rPr>
              <a:t>of Article </a:t>
            </a:r>
            <a:r>
              <a:rPr lang="en-GB" dirty="0" smtClean="0">
                <a:latin typeface="+mn-lt"/>
                <a:ea typeface="Arial"/>
                <a:cs typeface="Arial"/>
                <a:sym typeface="Arial"/>
              </a:rPr>
              <a:t>50 now likely </a:t>
            </a:r>
          </a:p>
          <a:p>
            <a:pPr marL="4572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 dirty="0" smtClean="0">
                <a:latin typeface="+mn-lt"/>
                <a:ea typeface="Arial"/>
                <a:cs typeface="Arial"/>
                <a:sym typeface="Arial"/>
              </a:rPr>
              <a:t>Boris Johnson has said he will call for General Election…</a:t>
            </a:r>
            <a:endParaRPr dirty="0">
              <a:latin typeface="+mn-lt"/>
            </a:endParaRPr>
          </a:p>
          <a:p>
            <a:r>
              <a:rPr lang="en-GB" dirty="0" smtClean="0">
                <a:latin typeface="+mn-lt"/>
                <a:ea typeface="Arial"/>
                <a:cs typeface="Arial"/>
                <a:sym typeface="Arial"/>
              </a:rPr>
              <a:t>Who knows what could happen then ?? </a:t>
            </a:r>
          </a:p>
          <a:p>
            <a:r>
              <a:rPr lang="en-GB" dirty="0" smtClean="0">
                <a:latin typeface="+mn-lt"/>
                <a:ea typeface="Arial"/>
                <a:cs typeface="Arial"/>
                <a:sym typeface="Arial"/>
              </a:rPr>
              <a:t>Peoples Vote/Revoke </a:t>
            </a:r>
            <a:r>
              <a:rPr lang="en-GB" dirty="0">
                <a:latin typeface="+mn-lt"/>
                <a:ea typeface="Arial"/>
                <a:cs typeface="Arial"/>
                <a:sym typeface="Arial"/>
              </a:rPr>
              <a:t>Article </a:t>
            </a:r>
            <a:r>
              <a:rPr lang="en-GB" dirty="0" smtClean="0">
                <a:latin typeface="+mn-lt"/>
                <a:ea typeface="Arial"/>
                <a:cs typeface="Arial"/>
                <a:sym typeface="Arial"/>
              </a:rPr>
              <a:t>50/No Deal</a:t>
            </a:r>
          </a:p>
          <a:p>
            <a:r>
              <a:rPr lang="en-GB" dirty="0" smtClean="0">
                <a:latin typeface="+mn-lt"/>
                <a:ea typeface="Arial"/>
                <a:cs typeface="Arial"/>
                <a:sym typeface="Arial"/>
              </a:rPr>
              <a:t>More uncertainty, but what do we know about EU Citizen Rights?</a:t>
            </a:r>
          </a:p>
          <a:p>
            <a:endParaRPr dirty="0">
              <a:latin typeface="+mn-l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FFC000"/>
                </a:solidFill>
                <a:latin typeface="Arial Rounded MT Bold" panose="020F0704030504030204" pitchFamily="34" charset="0"/>
              </a:rPr>
              <a:t>Current EU Citizen Rights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0384" y="1417638"/>
            <a:ext cx="8229600" cy="4525963"/>
          </a:xfrm>
        </p:spPr>
        <p:txBody>
          <a:bodyPr/>
          <a:lstStyle/>
          <a:p>
            <a:r>
              <a:rPr lang="en-GB" sz="2800" dirty="0">
                <a:latin typeface="Arial"/>
                <a:ea typeface="Arial"/>
                <a:cs typeface="Arial"/>
                <a:sym typeface="Arial"/>
              </a:rPr>
              <a:t>Current Eu Citizen Rights and Freedom of Movement enshrined in </a:t>
            </a:r>
            <a:r>
              <a:rPr lang="en-GB" sz="2800" dirty="0" smtClean="0">
                <a:latin typeface="Arial"/>
                <a:ea typeface="Arial"/>
                <a:cs typeface="Arial"/>
                <a:sym typeface="Arial"/>
              </a:rPr>
              <a:t>EU treaty (Dir2004/38/EC</a:t>
            </a:r>
            <a:r>
              <a:rPr lang="en-GB" sz="2800" dirty="0">
                <a:latin typeface="Arial"/>
                <a:ea typeface="Arial"/>
                <a:cs typeface="Arial"/>
                <a:sym typeface="Arial"/>
              </a:rPr>
              <a:t>)</a:t>
            </a:r>
          </a:p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This applies until UK officially leaves EU </a:t>
            </a:r>
            <a:endParaRPr lang="en-GB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After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3 months in 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UK,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EU citizen should be ‘exercising treaty rights’ to work, study, or be self 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sufficient (Students also need CSI)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Can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apply for registration card or permanent residence after 5 years but did not have to!</a:t>
            </a:r>
          </a:p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Non EU family members 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can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apply family permit &amp; residence 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card to help prove rights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 indent="0">
              <a:buNone/>
            </a:pP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14998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3959"/>
              <a:buFont typeface="Nunito"/>
              <a:buNone/>
            </a:pPr>
            <a:r>
              <a:rPr lang="en-GB" sz="3959" b="1" dirty="0">
                <a:solidFill>
                  <a:srgbClr val="FFC000"/>
                </a:solidFill>
                <a:latin typeface="Arial Rounded MT Bold" panose="020F0704030504030204" pitchFamily="34" charset="0"/>
                <a:ea typeface="Nunito"/>
                <a:cs typeface="Nunito"/>
                <a:sym typeface="Nunito"/>
              </a:rPr>
              <a:t>How does Brexit affect </a:t>
            </a:r>
            <a:br>
              <a:rPr lang="en-GB" sz="3959" b="1" dirty="0">
                <a:solidFill>
                  <a:srgbClr val="FFC000"/>
                </a:solidFill>
                <a:latin typeface="Arial Rounded MT Bold" panose="020F0704030504030204" pitchFamily="34" charset="0"/>
                <a:ea typeface="Nunito"/>
                <a:cs typeface="Nunito"/>
                <a:sym typeface="Nunito"/>
              </a:rPr>
            </a:br>
            <a:r>
              <a:rPr lang="en-GB" sz="3959" b="1" dirty="0">
                <a:solidFill>
                  <a:srgbClr val="FFC000"/>
                </a:solidFill>
                <a:latin typeface="Arial Rounded MT Bold" panose="020F0704030504030204" pitchFamily="34" charset="0"/>
                <a:ea typeface="Nunito"/>
                <a:cs typeface="Nunito"/>
                <a:sym typeface="Nunito"/>
              </a:rPr>
              <a:t>EU Citizen rights?</a:t>
            </a:r>
            <a:endParaRPr sz="3959" b="1" dirty="0">
              <a:solidFill>
                <a:srgbClr val="FFC000"/>
              </a:solidFill>
              <a:latin typeface="Arial Rounded MT Bold" panose="020F0704030504030204" pitchFamily="34" charset="0"/>
              <a:ea typeface="Nunito"/>
              <a:cs typeface="Nunito"/>
              <a:sym typeface="Nunito"/>
            </a:endParaRPr>
          </a:p>
        </p:txBody>
      </p:sp>
      <p:sp>
        <p:nvSpPr>
          <p:cNvPr id="114" name="Google Shape;114;p1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GB" dirty="0">
                <a:latin typeface="Arial"/>
                <a:ea typeface="Arial"/>
                <a:cs typeface="Arial"/>
                <a:sym typeface="Arial"/>
              </a:rPr>
              <a:t>Brexit will mean the end of FOM and end to citizen rights enshrined in EU treaty (Directive 2004/38/EC)</a:t>
            </a:r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GB" dirty="0">
                <a:latin typeface="Arial"/>
                <a:ea typeface="Arial"/>
                <a:cs typeface="Arial"/>
                <a:sym typeface="Arial"/>
              </a:rPr>
              <a:t>See </a:t>
            </a:r>
            <a:r>
              <a:rPr lang="en-GB" dirty="0">
                <a:latin typeface="Arial"/>
                <a:ea typeface="Arial"/>
                <a:cs typeface="Arial"/>
                <a:sym typeface="Arial"/>
                <a:hlinkClick r:id="rId3"/>
              </a:rPr>
              <a:t>Part 2 of Withdrawal Agreement Bill 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deals with EU Citizen Rights  </a:t>
            </a:r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GB" dirty="0">
                <a:latin typeface="Arial"/>
                <a:ea typeface="Arial"/>
                <a:cs typeface="Arial"/>
                <a:sym typeface="Arial"/>
              </a:rPr>
              <a:t>EU citizens will have to register under EUSS to protect current rights to live, work and study in UK</a:t>
            </a:r>
          </a:p>
          <a:p>
            <a:pPr marL="342900">
              <a:spcBef>
                <a:spcPts val="640"/>
              </a:spcBef>
              <a:buSzPts val="3200"/>
            </a:pPr>
            <a:r>
              <a:rPr lang="en-GB" dirty="0">
                <a:latin typeface="Arial"/>
                <a:ea typeface="Arial"/>
                <a:cs typeface="Arial"/>
                <a:sym typeface="Arial"/>
              </a:rPr>
              <a:t>UK has </a:t>
            </a:r>
            <a:r>
              <a:rPr lang="en-GB" dirty="0" smtClean="0">
                <a:latin typeface="Arial"/>
                <a:ea typeface="Arial"/>
                <a:cs typeface="Arial"/>
                <a:sym typeface="Arial"/>
              </a:rPr>
              <a:t>already introduced </a:t>
            </a:r>
            <a:r>
              <a:rPr lang="en-GB" u="sng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EU Settlement Scheme 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for EU citizens and their families.</a:t>
            </a:r>
            <a:endParaRPr lang="en-GB" dirty="0"/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endParaRPr lang="en-GB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lang="en-GB" dirty="0"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endParaRPr lang="en-GB" dirty="0"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endParaRPr dirty="0"/>
          </a:p>
          <a:p>
            <a:pPr marL="34290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34290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4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 b="1" dirty="0">
                <a:solidFill>
                  <a:srgbClr val="FFC000"/>
                </a:solidFill>
                <a:latin typeface="Arial Rounded MT Bold" panose="020F0704030504030204" pitchFamily="34" charset="0"/>
                <a:ea typeface="Nunito"/>
                <a:cs typeface="Nunito"/>
                <a:sym typeface="Nunito"/>
              </a:rPr>
              <a:t>What if there is No Deal?</a:t>
            </a:r>
            <a:endParaRPr b="1" dirty="0">
              <a:solidFill>
                <a:srgbClr val="FFC000"/>
              </a:solidFill>
              <a:latin typeface="Arial Rounded MT Bold" panose="020F0704030504030204" pitchFamily="34" charset="0"/>
              <a:ea typeface="Nunito"/>
              <a:cs typeface="Nunito"/>
              <a:sym typeface="Nunito"/>
            </a:endParaRPr>
          </a:p>
        </p:txBody>
      </p:sp>
      <p:sp>
        <p:nvSpPr>
          <p:cNvPr id="288" name="Google Shape;288;p4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 dirty="0">
                <a:latin typeface="+mn-lt"/>
                <a:ea typeface="Arial"/>
                <a:cs typeface="Arial"/>
                <a:sym typeface="Arial"/>
              </a:rPr>
              <a:t>UK Govt has published policy intention to commit to EUSS in event of No Deal</a:t>
            </a:r>
          </a:p>
          <a:p>
            <a:pPr marL="4572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 dirty="0">
                <a:latin typeface="+mn-lt"/>
                <a:ea typeface="Arial"/>
                <a:cs typeface="Arial"/>
                <a:sym typeface="Arial"/>
              </a:rPr>
              <a:t>EUSS will still apply </a:t>
            </a:r>
            <a:r>
              <a:rPr lang="en-GB" dirty="0" smtClean="0">
                <a:latin typeface="+mn-lt"/>
                <a:ea typeface="Arial"/>
                <a:cs typeface="Arial"/>
                <a:sym typeface="Arial"/>
              </a:rPr>
              <a:t>(some changes and less generous in relation to family members but largely the same)</a:t>
            </a:r>
          </a:p>
          <a:p>
            <a:pPr marL="4572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 dirty="0" smtClean="0">
                <a:latin typeface="+mn-lt"/>
                <a:ea typeface="Arial"/>
                <a:cs typeface="Arial"/>
                <a:sym typeface="Arial"/>
              </a:rPr>
              <a:t>EU </a:t>
            </a:r>
            <a:r>
              <a:rPr lang="en-GB" dirty="0">
                <a:latin typeface="+mn-lt"/>
                <a:ea typeface="Arial"/>
                <a:cs typeface="Arial"/>
                <a:sym typeface="Arial"/>
              </a:rPr>
              <a:t>citizens should apply by 31.12.2020</a:t>
            </a:r>
            <a:endParaRPr dirty="0">
              <a:latin typeface="+mn-lt"/>
            </a:endParaRPr>
          </a:p>
          <a:p>
            <a:r>
              <a:rPr lang="en-GB" dirty="0" smtClean="0">
                <a:latin typeface="+mn-lt"/>
                <a:ea typeface="Arial"/>
                <a:cs typeface="Arial"/>
                <a:sym typeface="Arial"/>
              </a:rPr>
              <a:t>Concern that EUSS does not have statutory </a:t>
            </a:r>
            <a:r>
              <a:rPr lang="en-GB" dirty="0">
                <a:latin typeface="+mn-lt"/>
                <a:ea typeface="Arial"/>
                <a:cs typeface="Arial"/>
                <a:sym typeface="Arial"/>
              </a:rPr>
              <a:t>protection as </a:t>
            </a:r>
            <a:r>
              <a:rPr lang="en-GB" dirty="0" smtClean="0">
                <a:latin typeface="+mn-lt"/>
                <a:ea typeface="Arial"/>
                <a:cs typeface="Arial"/>
                <a:sym typeface="Arial"/>
              </a:rPr>
              <a:t>yet</a:t>
            </a:r>
          </a:p>
          <a:p>
            <a:r>
              <a:rPr lang="en-GB" dirty="0" smtClean="0">
                <a:latin typeface="+mn-lt"/>
                <a:ea typeface="Arial"/>
                <a:cs typeface="Arial"/>
                <a:sym typeface="Arial"/>
              </a:rPr>
              <a:t>Could </a:t>
            </a:r>
            <a:r>
              <a:rPr lang="en-GB" dirty="0">
                <a:latin typeface="+mn-lt"/>
                <a:ea typeface="Arial"/>
                <a:cs typeface="Arial"/>
                <a:sym typeface="Arial"/>
              </a:rPr>
              <a:t>be changed through secondary legislation in future!</a:t>
            </a:r>
          </a:p>
          <a:p>
            <a:pPr marL="4572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endParaRPr lang="en-GB" dirty="0">
              <a:latin typeface="+mj-lt"/>
              <a:ea typeface="Arial"/>
              <a:cs typeface="Arial"/>
              <a:sym typeface="Arial"/>
            </a:endParaRPr>
          </a:p>
          <a:p>
            <a:pPr marL="11430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b="1" dirty="0">
                <a:solidFill>
                  <a:srgbClr val="FFC000"/>
                </a:solidFill>
                <a:latin typeface="Arial Rounded MT Bold" panose="020F0704030504030204" pitchFamily="34" charset="0"/>
              </a:rPr>
              <a:t/>
            </a:r>
            <a:br>
              <a:rPr lang="en-GB" sz="4000" b="1" dirty="0">
                <a:solidFill>
                  <a:srgbClr val="FFC000"/>
                </a:solidFill>
                <a:latin typeface="Arial Rounded MT Bold" panose="020F0704030504030204" pitchFamily="34" charset="0"/>
              </a:rPr>
            </a:br>
            <a:r>
              <a:rPr lang="en-GB" sz="4000" b="1" dirty="0">
                <a:solidFill>
                  <a:srgbClr val="FFC000"/>
                </a:solidFill>
                <a:latin typeface="Arial Rounded MT Bold" panose="020F0704030504030204" pitchFamily="34" charset="0"/>
              </a:rPr>
              <a:t>EU Citizens resident </a:t>
            </a:r>
            <a:br>
              <a:rPr lang="en-GB" sz="4000" b="1" dirty="0">
                <a:solidFill>
                  <a:srgbClr val="FFC000"/>
                </a:solidFill>
                <a:latin typeface="Arial Rounded MT Bold" panose="020F0704030504030204" pitchFamily="34" charset="0"/>
              </a:rPr>
            </a:br>
            <a:r>
              <a:rPr lang="en-GB" sz="4000" b="1" dirty="0">
                <a:solidFill>
                  <a:srgbClr val="FFC000"/>
                </a:solidFill>
                <a:latin typeface="Arial Rounded MT Bold" panose="020F0704030504030204" pitchFamily="34" charset="0"/>
              </a:rPr>
              <a:t>in UK before Brexit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latin typeface="+mn-lt"/>
              </a:rPr>
              <a:t>Can apply for EUSS and will have until  31.12.2020 to do so.  </a:t>
            </a:r>
          </a:p>
          <a:p>
            <a:r>
              <a:rPr lang="en-GB" dirty="0">
                <a:latin typeface="+mn-lt"/>
              </a:rPr>
              <a:t>Up until 31.12.2020 they can continue to take up employment, rent property as now by simply showing their passport or national identity card. </a:t>
            </a:r>
          </a:p>
          <a:p>
            <a:r>
              <a:rPr lang="en-GB" dirty="0">
                <a:latin typeface="+mn-lt"/>
              </a:rPr>
              <a:t>Their rights to claim benefits and access services in the UK will remain unchanged. </a:t>
            </a:r>
          </a:p>
          <a:p>
            <a:pPr marL="114300" indent="0">
              <a:buNone/>
            </a:pPr>
            <a:r>
              <a:rPr lang="en-GB" dirty="0">
                <a:latin typeface="+mn-lt"/>
              </a:rPr>
              <a:t> 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1414532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1018</TotalTime>
  <Words>2320</Words>
  <Application>Microsoft Office PowerPoint</Application>
  <PresentationFormat>On-screen Show (4:3)</PresentationFormat>
  <Paragraphs>315</Paragraphs>
  <Slides>49</Slides>
  <Notes>38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4" baseType="lpstr">
      <vt:lpstr>Arial Rounded MT Bold</vt:lpstr>
      <vt:lpstr>Nunito</vt:lpstr>
      <vt:lpstr>Arial</vt:lpstr>
      <vt:lpstr>Calibri</vt:lpstr>
      <vt:lpstr>Custom Design</vt:lpstr>
      <vt:lpstr>PowerPoint Presentation</vt:lpstr>
      <vt:lpstr>PowerPoint Presentation</vt:lpstr>
      <vt:lpstr>What is aim of the session?</vt:lpstr>
      <vt:lpstr>Brexit  Update</vt:lpstr>
      <vt:lpstr>PowerPoint Presentation</vt:lpstr>
      <vt:lpstr>Current EU Citizen Rights</vt:lpstr>
      <vt:lpstr>How does Brexit affect  EU Citizen rights?</vt:lpstr>
      <vt:lpstr>What if there is No Deal?</vt:lpstr>
      <vt:lpstr> EU Citizens resident  in UK before Brexit </vt:lpstr>
      <vt:lpstr>  Who can apply  under EUSS? </vt:lpstr>
      <vt:lpstr>Who are Family members?</vt:lpstr>
      <vt:lpstr>Who will not need to apply?</vt:lpstr>
      <vt:lpstr>Should you apply?</vt:lpstr>
      <vt:lpstr>What happens if you do not apply?</vt:lpstr>
      <vt:lpstr>When to apply for EUSS?</vt:lpstr>
      <vt:lpstr>EUSS- Pre-settled Status</vt:lpstr>
      <vt:lpstr>EUSS-Settled-Status</vt:lpstr>
      <vt:lpstr>What is Continuous  Residence?</vt:lpstr>
      <vt:lpstr>What do you need  to apply?</vt:lpstr>
      <vt:lpstr>How to Apply</vt:lpstr>
      <vt:lpstr>Using the app</vt:lpstr>
      <vt:lpstr>Scanning photo page</vt:lpstr>
      <vt:lpstr>Place phone on passport</vt:lpstr>
      <vt:lpstr>Place phone on passport</vt:lpstr>
      <vt:lpstr>Continue application </vt:lpstr>
      <vt:lpstr>Examples of Docs   Longer periods of residence</vt:lpstr>
      <vt:lpstr>Examples of Docs  Shorter periods residence</vt:lpstr>
      <vt:lpstr>Docs which you  cannot use</vt:lpstr>
      <vt:lpstr>What’s next?</vt:lpstr>
      <vt:lpstr>Type in passport number  &amp; date of birth, receive code by text or email and type it in</vt:lpstr>
      <vt:lpstr>How will I prove my status</vt:lpstr>
      <vt:lpstr>Your status is displayed like this</vt:lpstr>
      <vt:lpstr>What support can  you get with application?</vt:lpstr>
      <vt:lpstr>Criminal and Security Check</vt:lpstr>
      <vt:lpstr>Suitability &amp;  Refusal Grounds  </vt:lpstr>
      <vt:lpstr>Application Refused</vt:lpstr>
      <vt:lpstr>Proving status before you have applied for EUSS</vt:lpstr>
      <vt:lpstr>EU Citizens who arrive  after UK leaves EU</vt:lpstr>
      <vt:lpstr>Travelling to UK after Brexit</vt:lpstr>
      <vt:lpstr>Driving </vt:lpstr>
      <vt:lpstr>Healthcare for EU citizens</vt:lpstr>
      <vt:lpstr>Healthcare Continued</vt:lpstr>
      <vt:lpstr>Useful Websites</vt:lpstr>
      <vt:lpstr>Home Office Guidance</vt:lpstr>
      <vt:lpstr>No Deal EEA &amp; Switzerland</vt:lpstr>
      <vt:lpstr>How to apply for National Insurance Card</vt:lpstr>
      <vt:lpstr>PowerPoint Presentation</vt:lpstr>
      <vt:lpstr>Contact International Student Support</vt:lpstr>
      <vt:lpstr>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Woods</dc:creator>
  <cp:lastModifiedBy>Sarah Woods</cp:lastModifiedBy>
  <cp:revision>94</cp:revision>
  <dcterms:modified xsi:type="dcterms:W3CDTF">2019-10-23T09:24:49Z</dcterms:modified>
</cp:coreProperties>
</file>